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5" r:id="rId13"/>
    <p:sldId id="260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7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</p:sldIdLst>
  <p:sldSz cx="9144000" cy="6858000" type="screen4x3"/>
  <p:notesSz cx="6858000" cy="9144000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 varScale="1">
        <p:scale>
          <a:sx n="128" d="100"/>
          <a:sy n="128" d="100"/>
        </p:scale>
        <p:origin x="-1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6E7D018D-748F-47BF-843A-40349A141CAC}" type="datetimeFigureOut">
              <a:rPr lang="es-ES" smtClean="0"/>
              <a:pPr/>
              <a:t>09/03/15</a:t>
            </a:fld>
            <a:endParaRPr lang="es-E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04AC5213-BACC-41AB-9B61-B40CF6C5296E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1831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23E9B8FB-2ABD-42C9-A6DA-A6789EAF441D}" type="datetimeFigureOut">
              <a:rPr lang="es-ES"/>
              <a:pPr/>
              <a:t>09/03/15</a:t>
            </a:fld>
            <a:endParaRPr lang="es-E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BE2A7042-DEED-4AA1-9E89-4A16B2572577}" type="slidenum">
              <a:rPr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30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s-ES" smtClean="0"/>
              <a:pPr/>
              <a:t>12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s-ES" smtClean="0"/>
              <a:pPr/>
              <a:t>13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ada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es-ES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 del álbum de fotografías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chemeClr val="bg1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es-ES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es-ES"/>
              <a:t>Haga clic para agregar la fecha u otros detalles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mi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en vertical con títul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2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1 en vertical y 3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: 3 en horizontal y 2 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: 2 en horizontal y 3 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2400" i="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ic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kumimoji="0" lang="es-ES"/>
              <a:pPr/>
              <a:t>09/03/15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kumimoji="0" lang="es-ES"/>
              <a:pPr/>
              <a:t>09/03/15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talla completa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es-ES" i="0"/>
              <a:t>Haga clic en el icono para agregar una imagen a página completa</a:t>
            </a:r>
            <a:endParaRPr kumimoji="0" lang="es-ES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ción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es-ES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subtítulo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es-ES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 de la sección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mix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s-ES" sz="20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s-ES" sz="20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s-ES" sz="20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‹Nr.›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es-ES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09/03/15</a:t>
            </a:fld>
            <a:endParaRPr kumimoji="0" lang="es-E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es-ES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es-E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es-ES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es-ES">
                <a:solidFill>
                  <a:schemeClr val="bg1"/>
                </a:solidFill>
              </a:rPr>
              <a:pPr/>
              <a:t>‹Nr.›</a:t>
            </a:fld>
            <a:endParaRPr kumimoji="0" lang="es-E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es-ES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es-ES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es-ES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es-ES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es-ES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es-ES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¿Que distingue a los organismo vivos de la materia inanimada?</a:t>
            </a:r>
            <a:endParaRPr lang="es-ES" dirty="0"/>
          </a:p>
        </p:txBody>
      </p:sp>
      <p:pic>
        <p:nvPicPr>
          <p:cNvPr id="6" name="Imagen 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814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Todavía existen muchas ¿?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676400"/>
            <a:ext cx="7924800" cy="4495800"/>
          </a:xfrm>
          <a:prstGeom prst="rect">
            <a:avLst/>
          </a:prstGeom>
        </p:spPr>
        <p:txBody>
          <a:bodyPr vert="horz" tIns="91440" rIns="9144" bIns="91440" rtlCol="0" anchor="t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es-ES" sz="2400" dirty="0"/>
          </a:p>
          <a:p>
            <a:pPr algn="just"/>
            <a:r>
              <a:rPr lang="es-ES" sz="2400" i="1" dirty="0" smtClean="0"/>
              <a:t>Todavía más </a:t>
            </a:r>
            <a:r>
              <a:rPr lang="es-ES" sz="2400" i="1" dirty="0"/>
              <a:t>desconcertantes son dos tipos de agentes infecciosos que se replican en algunas </a:t>
            </a:r>
            <a:r>
              <a:rPr lang="es-ES" sz="2400" i="1" dirty="0" smtClean="0"/>
              <a:t>células: </a:t>
            </a:r>
            <a:r>
              <a:rPr lang="es-ES" sz="2400" i="1" dirty="0"/>
              <a:t>los viroides, </a:t>
            </a:r>
            <a:r>
              <a:rPr lang="es-ES" sz="2400" i="1" dirty="0" smtClean="0"/>
              <a:t>los priones.</a:t>
            </a:r>
            <a:endParaRPr lang="es-ES" sz="2400" i="1" dirty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l"/>
            <a:endParaRPr lang="es-ES" sz="2400" dirty="0" smtClean="0"/>
          </a:p>
          <a:p>
            <a:pPr algn="l"/>
            <a:endParaRPr lang="es-ES" sz="3200" dirty="0" smtClean="0"/>
          </a:p>
          <a:p>
            <a:pPr algn="l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99948492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31"/>
          </p:nvPr>
        </p:nvSpPr>
        <p:spPr>
          <a:xfrm>
            <a:off x="152400" y="609600"/>
            <a:ext cx="8305800" cy="5410200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Referencias </a:t>
            </a:r>
          </a:p>
          <a:p>
            <a:pPr algn="just"/>
            <a:r>
              <a:rPr lang="es-ES" dirty="0" err="1" smtClean="0"/>
              <a:t>Lehninger</a:t>
            </a:r>
            <a:r>
              <a:rPr lang="es-ES" dirty="0"/>
              <a:t>, L.A. 1995. </a:t>
            </a:r>
            <a:r>
              <a:rPr lang="es-ES" dirty="0" err="1"/>
              <a:t>Bioquímica</a:t>
            </a:r>
            <a:r>
              <a:rPr lang="es-ES" dirty="0"/>
              <a:t>, Editorial Omega, Madrid, </a:t>
            </a:r>
            <a:r>
              <a:rPr lang="es-ES" dirty="0" err="1"/>
              <a:t>España</a:t>
            </a:r>
            <a:r>
              <a:rPr lang="es-ES" dirty="0"/>
              <a:t>. </a:t>
            </a:r>
          </a:p>
          <a:p>
            <a:pPr algn="just"/>
            <a:r>
              <a:rPr lang="es-ES" dirty="0" err="1"/>
              <a:t>Eckert</a:t>
            </a:r>
            <a:r>
              <a:rPr lang="es-ES" dirty="0"/>
              <a:t>, R. 1990. </a:t>
            </a:r>
            <a:r>
              <a:rPr lang="es-ES" dirty="0" err="1"/>
              <a:t>Fisiología</a:t>
            </a:r>
            <a:r>
              <a:rPr lang="es-ES" dirty="0"/>
              <a:t> Animal, mecanismo y adaptaciones, </a:t>
            </a:r>
            <a:r>
              <a:rPr lang="es-ES" dirty="0" err="1"/>
              <a:t>MacGraw</a:t>
            </a:r>
            <a:r>
              <a:rPr lang="es-ES" dirty="0"/>
              <a:t> Hill http://</a:t>
            </a:r>
            <a:r>
              <a:rPr lang="es-ES" dirty="0" err="1"/>
              <a:t>www.pbs.org</a:t>
            </a:r>
            <a:r>
              <a:rPr lang="es-ES" dirty="0"/>
              <a:t>/</a:t>
            </a:r>
            <a:r>
              <a:rPr lang="es-ES" dirty="0" err="1"/>
              <a:t>wgbh</a:t>
            </a:r>
            <a:r>
              <a:rPr lang="es-ES" dirty="0"/>
              <a:t>/</a:t>
            </a:r>
            <a:r>
              <a:rPr lang="es-ES" dirty="0" err="1"/>
              <a:t>evolution</a:t>
            </a:r>
            <a:r>
              <a:rPr lang="es-ES" dirty="0"/>
              <a:t>/ Un estudio para saber de </a:t>
            </a:r>
            <a:r>
              <a:rPr lang="es-ES" dirty="0" err="1"/>
              <a:t>dónde</a:t>
            </a:r>
            <a:r>
              <a:rPr lang="es-ES" dirty="0"/>
              <a:t> venimos y a </a:t>
            </a:r>
            <a:r>
              <a:rPr lang="es-ES" dirty="0" err="1"/>
              <a:t>dónde</a:t>
            </a:r>
            <a:r>
              <a:rPr lang="es-ES" dirty="0"/>
              <a:t> vamos 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9613522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>
            <a:extLst/>
          </a:lstStyle>
          <a:p>
            <a:r>
              <a:rPr lang="es-ES" dirty="0" smtClean="0"/>
              <a:t>La vida ¿se origino en la tierra?</a:t>
            </a:r>
            <a:endParaRPr lang="es-E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r"/>
            <a:r>
              <a:rPr lang="es-ES" b="1" dirty="0"/>
              <a:t>Maximino Aldana, Germinal Cocho y Gustavo </a:t>
            </a:r>
            <a:r>
              <a:rPr lang="es-ES" b="1" dirty="0" err="1"/>
              <a:t>Martínez</a:t>
            </a:r>
            <a:r>
              <a:rPr lang="es-ES" b="1" dirty="0"/>
              <a:t> </a:t>
            </a:r>
            <a:r>
              <a:rPr lang="es-ES" b="1" dirty="0" err="1"/>
              <a:t>Mekler</a:t>
            </a:r>
            <a:r>
              <a:rPr lang="es-ES" b="1" dirty="0"/>
              <a:t> </a:t>
            </a:r>
            <a:endParaRPr lang="es-ES" dirty="0"/>
          </a:p>
          <a:p>
            <a:pPr algn="r"/>
            <a:endParaRPr lang="es-ES" dirty="0"/>
          </a:p>
        </p:txBody>
      </p:sp>
      <p:sp>
        <p:nvSpPr>
          <p:cNvPr id="2" name="Marcador de posición de imagen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Marcador de posición de imagen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Marcador de posición de imagen 4"/>
          <p:cNvSpPr>
            <a:spLocks noGrp="1"/>
          </p:cNvSpPr>
          <p:nvPr>
            <p:ph type="pic" sz="quarter" idx="19"/>
          </p:nvPr>
        </p:nvSpPr>
        <p:spPr/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es-ES" dirty="0"/>
              <a:t>A lo largo de nuestra historia, se han dado </a:t>
            </a:r>
            <a:r>
              <a:rPr lang="es-ES" dirty="0" smtClean="0"/>
              <a:t>múltiples </a:t>
            </a:r>
            <a:r>
              <a:rPr lang="es-ES" dirty="0"/>
              <a:t>explicaciones al origen de la vida, que </a:t>
            </a:r>
            <a:r>
              <a:rPr lang="es-ES" dirty="0" smtClean="0"/>
              <a:t>varían </a:t>
            </a:r>
            <a:r>
              <a:rPr lang="es-ES" dirty="0"/>
              <a:t>en cada </a:t>
            </a:r>
            <a:r>
              <a:rPr lang="es-ES" dirty="0" smtClean="0"/>
              <a:t>época </a:t>
            </a:r>
            <a:r>
              <a:rPr lang="es-ES" dirty="0"/>
              <a:t>y cultura, y van desde lo </a:t>
            </a:r>
            <a:r>
              <a:rPr lang="es-ES" dirty="0" smtClean="0"/>
              <a:t>mitológico </a:t>
            </a:r>
            <a:r>
              <a:rPr lang="es-ES" dirty="0"/>
              <a:t>hasta lo </a:t>
            </a:r>
            <a:r>
              <a:rPr lang="es-ES" dirty="0" smtClean="0"/>
              <a:t>científico</a:t>
            </a:r>
            <a:r>
              <a:rPr lang="es-ES" dirty="0"/>
              <a:t>. </a:t>
            </a:r>
          </a:p>
          <a:p>
            <a:endParaRPr lang="es-ES" dirty="0" smtClean="0"/>
          </a:p>
        </p:txBody>
      </p:sp>
      <p:pic>
        <p:nvPicPr>
          <p:cNvPr id="8" name="Marcador de posición de imagen 7" descr="Captura de pantalla 2015-03-08 a la(s) 13.46.42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8" r="26508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Diferentes teorías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 fontScale="925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sz="2400" dirty="0" smtClean="0"/>
              <a:t>En los años treinta: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Oparin </a:t>
            </a:r>
            <a:r>
              <a:rPr lang="es-ES" sz="2400" dirty="0"/>
              <a:t>en Rusia </a:t>
            </a:r>
            <a:r>
              <a:rPr lang="es-ES" sz="2400" dirty="0" smtClean="0"/>
              <a:t>y </a:t>
            </a:r>
            <a:r>
              <a:rPr lang="es-ES" sz="2400" dirty="0" err="1" smtClean="0"/>
              <a:t>Haldane</a:t>
            </a:r>
            <a:r>
              <a:rPr lang="es-ES" sz="2400" dirty="0" smtClean="0"/>
              <a:t> </a:t>
            </a:r>
            <a:r>
              <a:rPr lang="es-ES" sz="2400" dirty="0"/>
              <a:t>en Inglaterra propusieron, cada uno por su </a:t>
            </a:r>
            <a:r>
              <a:rPr lang="es-ES" sz="2400" dirty="0" smtClean="0"/>
              <a:t>cuenta.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/>
              <a:t>U</a:t>
            </a:r>
            <a:r>
              <a:rPr lang="es-ES" sz="2400" dirty="0" smtClean="0"/>
              <a:t>n </a:t>
            </a:r>
            <a:r>
              <a:rPr lang="es-ES" sz="2400" dirty="0"/>
              <a:t>escenario en el que las primeras </a:t>
            </a:r>
            <a:r>
              <a:rPr lang="es-ES" sz="2400" dirty="0" err="1"/>
              <a:t>moléculas</a:t>
            </a:r>
            <a:r>
              <a:rPr lang="es-ES" sz="2400" dirty="0"/>
              <a:t> </a:t>
            </a:r>
            <a:r>
              <a:rPr lang="es-ES" sz="2400" dirty="0" err="1"/>
              <a:t>orgánicas</a:t>
            </a:r>
            <a:r>
              <a:rPr lang="es-ES" sz="2400" dirty="0"/>
              <a:t> </a:t>
            </a:r>
            <a:r>
              <a:rPr lang="es-ES" sz="2400" dirty="0" err="1"/>
              <a:t>útiles</a:t>
            </a:r>
            <a:r>
              <a:rPr lang="es-ES" sz="2400" dirty="0"/>
              <a:t> para la vida se crearon en la </a:t>
            </a:r>
            <a:r>
              <a:rPr lang="es-ES" sz="2400" dirty="0" smtClean="0"/>
              <a:t>superficie </a:t>
            </a:r>
            <a:r>
              <a:rPr lang="es-ES" sz="2400" dirty="0"/>
              <a:t>de la Tierra a partir de compuestos de carbono y </a:t>
            </a:r>
            <a:r>
              <a:rPr lang="es-ES" sz="2400" dirty="0" smtClean="0"/>
              <a:t>nitrógeno </a:t>
            </a:r>
            <a:r>
              <a:rPr lang="es-ES" sz="2400" dirty="0"/>
              <a:t>relativamente </a:t>
            </a:r>
            <a:r>
              <a:rPr lang="es-ES" sz="2400" dirty="0" smtClean="0"/>
              <a:t>simples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De </a:t>
            </a:r>
            <a:r>
              <a:rPr lang="es-ES" sz="2400" dirty="0"/>
              <a:t>acuerdo con el modelo de Oparin y </a:t>
            </a:r>
            <a:r>
              <a:rPr lang="es-ES" sz="2400" dirty="0" err="1"/>
              <a:t>Haldane</a:t>
            </a:r>
            <a:r>
              <a:rPr lang="es-ES" sz="2400" dirty="0"/>
              <a:t>, estos compuestos </a:t>
            </a:r>
            <a:r>
              <a:rPr lang="es-ES" sz="2400" dirty="0" smtClean="0"/>
              <a:t>orgánicos </a:t>
            </a:r>
            <a:r>
              <a:rPr lang="es-ES" sz="2400" dirty="0"/>
              <a:t>adquirieron cada vez mayor complejidad, y eventualmente evolucionaron para dar origen a los primeros organismos </a:t>
            </a:r>
            <a:r>
              <a:rPr lang="es-ES" sz="2400" dirty="0" smtClean="0"/>
              <a:t>unicelulares</a:t>
            </a:r>
            <a:r>
              <a:rPr lang="es-ES" sz="2400" dirty="0"/>
              <a:t>, en los mares primitivos de la Tierra </a:t>
            </a:r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l"/>
            <a:endParaRPr lang="es-ES" sz="2400" dirty="0" smtClean="0"/>
          </a:p>
          <a:p>
            <a:pPr algn="l"/>
            <a:endParaRPr lang="es-ES" sz="3200" dirty="0" smtClean="0"/>
          </a:p>
          <a:p>
            <a:pPr algn="l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74006791"/>
      </p:ext>
    </p:extLst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3200" dirty="0" smtClean="0"/>
              <a:t>Mensaje en una botella confirmación de las ideas de Oparin y </a:t>
            </a:r>
            <a:r>
              <a:rPr lang="es-ES" sz="3200" dirty="0" err="1"/>
              <a:t>H</a:t>
            </a:r>
            <a:r>
              <a:rPr lang="es-ES" sz="3200" dirty="0" err="1" smtClean="0"/>
              <a:t>aldane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 fontScale="92500" lnSpcReduction="2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sz="2400" dirty="0" smtClean="0"/>
              <a:t>Miller </a:t>
            </a:r>
            <a:r>
              <a:rPr lang="es-ES" sz="2400" dirty="0"/>
              <a:t>y </a:t>
            </a:r>
            <a:r>
              <a:rPr lang="es-ES" sz="2400" dirty="0" err="1" smtClean="0"/>
              <a:t>Urey</a:t>
            </a:r>
            <a:r>
              <a:rPr lang="es-ES" sz="2400" dirty="0" smtClean="0"/>
              <a:t> </a:t>
            </a:r>
            <a:r>
              <a:rPr lang="es-ES" sz="2400" dirty="0"/>
              <a:t>de la Universidad de </a:t>
            </a:r>
            <a:r>
              <a:rPr lang="es-ES" sz="2400" dirty="0" smtClean="0"/>
              <a:t>Chicago: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Realizo un experimento </a:t>
            </a:r>
            <a:r>
              <a:rPr lang="es-ES" sz="2400" dirty="0"/>
              <a:t>en el que </a:t>
            </a:r>
            <a:r>
              <a:rPr lang="es-ES" sz="2400" dirty="0" smtClean="0"/>
              <a:t>simulaban </a:t>
            </a:r>
            <a:r>
              <a:rPr lang="es-ES" sz="2400" dirty="0"/>
              <a:t>las condiciones primitivas de la </a:t>
            </a:r>
            <a:r>
              <a:rPr lang="es-ES" sz="2400" dirty="0" smtClean="0"/>
              <a:t>Tierra </a:t>
            </a:r>
            <a:r>
              <a:rPr lang="es-ES" sz="2400" dirty="0"/>
              <a:t>en una botella de vidrio.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Miller </a:t>
            </a:r>
            <a:r>
              <a:rPr lang="es-ES" sz="2400" dirty="0"/>
              <a:t>y </a:t>
            </a:r>
            <a:r>
              <a:rPr lang="es-ES" sz="2400" dirty="0" err="1"/>
              <a:t>Urey</a:t>
            </a:r>
            <a:r>
              <a:rPr lang="es-ES" sz="2400" dirty="0"/>
              <a:t> depositaron en la botella diversos </a:t>
            </a:r>
            <a:r>
              <a:rPr lang="es-ES" sz="2400" dirty="0" smtClean="0"/>
              <a:t>compuestos </a:t>
            </a:r>
            <a:r>
              <a:rPr lang="es-ES" sz="2400" dirty="0"/>
              <a:t>simples como amoniaco, </a:t>
            </a:r>
            <a:r>
              <a:rPr lang="es-ES" sz="2400" dirty="0" err="1" smtClean="0"/>
              <a:t>hidrógeno</a:t>
            </a:r>
            <a:r>
              <a:rPr lang="es-ES" sz="2400" dirty="0"/>
              <a:t>, agua y algunos otros, e irradiaron la mezcla con luz ultravioleta y rayos X, los cuales se </a:t>
            </a:r>
            <a:r>
              <a:rPr lang="es-ES" sz="2400" dirty="0" err="1"/>
              <a:t>suponía</a:t>
            </a:r>
            <a:r>
              <a:rPr lang="es-ES" sz="2400" dirty="0"/>
              <a:t> que </a:t>
            </a:r>
            <a:r>
              <a:rPr lang="es-ES" sz="2400" dirty="0" err="1"/>
              <a:t>existían</a:t>
            </a:r>
            <a:r>
              <a:rPr lang="es-ES" sz="2400" dirty="0"/>
              <a:t> en la superficie de la Tierra primitiva debido a la ausencia de </a:t>
            </a:r>
            <a:r>
              <a:rPr lang="es-ES" sz="2400" dirty="0" err="1"/>
              <a:t>oxígeno</a:t>
            </a:r>
            <a:r>
              <a:rPr lang="es-ES" sz="2400" dirty="0"/>
              <a:t> en la </a:t>
            </a:r>
            <a:r>
              <a:rPr lang="es-ES" sz="2400" dirty="0" err="1"/>
              <a:t>atmósfera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El </a:t>
            </a:r>
            <a:r>
              <a:rPr lang="es-ES" sz="2400" dirty="0"/>
              <a:t>resultado de este experimento fue </a:t>
            </a:r>
            <a:r>
              <a:rPr lang="es-ES" sz="2400" dirty="0" smtClean="0"/>
              <a:t>sorprendente</a:t>
            </a:r>
            <a:r>
              <a:rPr lang="es-ES" sz="2400" dirty="0"/>
              <a:t>, ya que </a:t>
            </a:r>
            <a:r>
              <a:rPr lang="es-ES" sz="2400" dirty="0" err="1"/>
              <a:t>después</a:t>
            </a:r>
            <a:r>
              <a:rPr lang="es-ES" sz="2400" dirty="0"/>
              <a:t> de un tiempo se obtuvieron </a:t>
            </a:r>
            <a:r>
              <a:rPr lang="es-ES" sz="2400" dirty="0" err="1"/>
              <a:t>moléculas</a:t>
            </a:r>
            <a:r>
              <a:rPr lang="es-ES" sz="2400" dirty="0"/>
              <a:t> </a:t>
            </a:r>
            <a:r>
              <a:rPr lang="es-ES" sz="2400" dirty="0" err="1"/>
              <a:t>orgánicas</a:t>
            </a:r>
            <a:r>
              <a:rPr lang="es-ES" sz="2400" dirty="0"/>
              <a:t> </a:t>
            </a:r>
            <a:r>
              <a:rPr lang="es-ES" sz="2400" dirty="0" smtClean="0"/>
              <a:t>complicadas</a:t>
            </a:r>
            <a:r>
              <a:rPr lang="es-ES" sz="2400" dirty="0"/>
              <a:t>, como algunos </a:t>
            </a:r>
            <a:r>
              <a:rPr lang="es-ES" sz="2400" dirty="0" err="1"/>
              <a:t>aminoácidos</a:t>
            </a:r>
            <a:r>
              <a:rPr lang="es-ES" sz="2400" dirty="0"/>
              <a:t> y bases nitrogenadas que son </a:t>
            </a:r>
            <a:r>
              <a:rPr lang="es-ES" sz="2400" dirty="0" smtClean="0"/>
              <a:t>fundamentales </a:t>
            </a:r>
            <a:r>
              <a:rPr lang="es-ES" sz="2400" dirty="0"/>
              <a:t>para los organismos vivos. </a:t>
            </a:r>
            <a:endParaRPr lang="es-ES" sz="2400" dirty="0" smtClean="0"/>
          </a:p>
          <a:p>
            <a:pPr algn="l"/>
            <a:endParaRPr lang="es-ES" sz="2400" dirty="0" smtClean="0"/>
          </a:p>
          <a:p>
            <a:pPr algn="l"/>
            <a:endParaRPr lang="es-ES" sz="3200" dirty="0" smtClean="0"/>
          </a:p>
          <a:p>
            <a:pPr algn="l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10120031"/>
      </p:ext>
    </p:extLst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Oparin y </a:t>
            </a:r>
            <a:r>
              <a:rPr lang="es-ES" sz="3200" dirty="0" err="1" smtClean="0"/>
              <a:t>Haldane</a:t>
            </a:r>
            <a:r>
              <a:rPr lang="es-ES" sz="3200" dirty="0" smtClean="0"/>
              <a:t> así como Miller y </a:t>
            </a:r>
            <a:r>
              <a:rPr lang="es-ES" sz="3200" dirty="0" err="1" smtClean="0"/>
              <a:t>Urey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es-ES" sz="2400" dirty="0"/>
          </a:p>
          <a:p>
            <a:pPr algn="ctr"/>
            <a:r>
              <a:rPr lang="es-ES" sz="2400" dirty="0" smtClean="0"/>
              <a:t>Así como otros investigadores  </a:t>
            </a:r>
            <a:r>
              <a:rPr lang="es-ES" sz="2400" dirty="0"/>
              <a:t>siguieron, han asumido que la vida en la Tierra se originó en la misma Tierra. </a:t>
            </a:r>
            <a:endParaRPr lang="es-ES" sz="2400" dirty="0" smtClean="0"/>
          </a:p>
          <a:p>
            <a:pPr algn="ctr"/>
            <a:endParaRPr lang="es-ES" sz="2400" dirty="0"/>
          </a:p>
          <a:p>
            <a:pPr algn="ctr"/>
            <a:r>
              <a:rPr lang="es-ES" sz="2400" dirty="0" smtClean="0"/>
              <a:t>Sin embargo Fred </a:t>
            </a:r>
            <a:r>
              <a:rPr lang="es-ES" sz="2400" dirty="0" err="1" smtClean="0"/>
              <a:t>Hoyle</a:t>
            </a:r>
            <a:endParaRPr lang="es-ES" sz="2400" dirty="0" smtClean="0"/>
          </a:p>
          <a:p>
            <a:pPr algn="ctr"/>
            <a:r>
              <a:rPr lang="es-ES" sz="2400" dirty="0" smtClean="0"/>
              <a:t>1980</a:t>
            </a:r>
            <a:r>
              <a:rPr lang="es-ES" sz="2400" dirty="0"/>
              <a:t>, estas ideas no </a:t>
            </a:r>
            <a:r>
              <a:rPr lang="es-ES" sz="2400" dirty="0" smtClean="0"/>
              <a:t>habían </a:t>
            </a:r>
            <a:r>
              <a:rPr lang="es-ES" sz="2400" dirty="0"/>
              <a:t>sido </a:t>
            </a:r>
            <a:r>
              <a:rPr lang="es-ES" sz="2400" dirty="0" smtClean="0"/>
              <a:t>más </a:t>
            </a:r>
            <a:r>
              <a:rPr lang="es-ES" sz="2400" dirty="0"/>
              <a:t>que especulaciones sin fundamento. Pero en los </a:t>
            </a:r>
            <a:r>
              <a:rPr lang="es-ES" sz="2400" dirty="0" smtClean="0"/>
              <a:t>últimos </a:t>
            </a:r>
            <a:r>
              <a:rPr lang="es-ES" sz="2400" dirty="0"/>
              <a:t>veinte </a:t>
            </a:r>
            <a:r>
              <a:rPr lang="es-ES" sz="2400" dirty="0" smtClean="0"/>
              <a:t>años </a:t>
            </a:r>
            <a:r>
              <a:rPr lang="es-ES" sz="2400" dirty="0"/>
              <a:t>se ha acumula- do evidencia que sugiere que los </a:t>
            </a:r>
            <a:r>
              <a:rPr lang="es-ES" sz="2400" dirty="0" smtClean="0"/>
              <a:t>primeros </a:t>
            </a:r>
            <a:r>
              <a:rPr lang="es-ES" sz="2400" dirty="0"/>
              <a:t>procesos que originaron la vida en la Tierra no se dieron </a:t>
            </a:r>
            <a:r>
              <a:rPr lang="es-ES" sz="2400" dirty="0" err="1" smtClean="0"/>
              <a:t>aqui</a:t>
            </a:r>
            <a:r>
              <a:rPr lang="es-ES" sz="2400" dirty="0" smtClean="0"/>
              <a:t> </a:t>
            </a:r>
            <a:r>
              <a:rPr lang="es-ES" sz="2400" dirty="0"/>
              <a:t>mismo, sino que tuvieron lugar fuera de nuestro planeta. </a:t>
            </a:r>
          </a:p>
          <a:p>
            <a:pPr algn="ctr"/>
            <a:endParaRPr lang="es-ES" sz="2400" dirty="0"/>
          </a:p>
          <a:p>
            <a:pPr algn="l"/>
            <a:endParaRPr lang="es-ES" sz="2400" dirty="0" smtClean="0"/>
          </a:p>
          <a:p>
            <a:pPr algn="l"/>
            <a:endParaRPr lang="es-ES" sz="3200" dirty="0" smtClean="0"/>
          </a:p>
          <a:p>
            <a:pPr algn="l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79773181"/>
      </p:ext>
    </p:extLst>
  </p:cSld>
  <p:clrMapOvr>
    <a:masterClrMapping/>
  </p:clrMapOvr>
  <p:transition xmlns:p14="http://schemas.microsoft.com/office/powerpoint/2010/main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Información necesaria 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sz="2400" dirty="0" smtClean="0"/>
              <a:t> Las </a:t>
            </a:r>
            <a:r>
              <a:rPr lang="es-ES" sz="2400" dirty="0"/>
              <a:t>unidades </a:t>
            </a:r>
            <a:r>
              <a:rPr lang="es-ES" sz="2400" dirty="0" err="1"/>
              <a:t>básicas</a:t>
            </a:r>
            <a:r>
              <a:rPr lang="es-ES" sz="2400" dirty="0"/>
              <a:t> de la vida son las </a:t>
            </a:r>
            <a:r>
              <a:rPr lang="es-ES" sz="2400" dirty="0" err="1"/>
              <a:t>células</a:t>
            </a:r>
            <a:r>
              <a:rPr lang="es-ES" sz="2400" dirty="0"/>
              <a:t>, ya que son los organismos vivos </a:t>
            </a:r>
            <a:r>
              <a:rPr lang="es-ES" sz="2400" dirty="0" err="1"/>
              <a:t>más</a:t>
            </a:r>
            <a:r>
              <a:rPr lang="es-ES" sz="2400" dirty="0"/>
              <a:t> </a:t>
            </a:r>
            <a:r>
              <a:rPr lang="es-ES" sz="2400" dirty="0" err="1"/>
              <a:t>pequeños</a:t>
            </a:r>
            <a:r>
              <a:rPr lang="es-ES" sz="2400" dirty="0"/>
              <a:t> a partir de los cuales todos los </a:t>
            </a:r>
            <a:r>
              <a:rPr lang="es-ES" sz="2400" dirty="0" err="1" smtClean="0"/>
              <a:t>además</a:t>
            </a:r>
            <a:r>
              <a:rPr lang="es-ES" sz="2400" dirty="0" smtClean="0"/>
              <a:t> </a:t>
            </a:r>
            <a:r>
              <a:rPr lang="es-ES" sz="2400" dirty="0"/>
              <a:t>estamos construidos. 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Las células están </a:t>
            </a:r>
            <a:r>
              <a:rPr lang="es-ES" sz="2400" dirty="0"/>
              <a:t>compuestas, </a:t>
            </a:r>
            <a:r>
              <a:rPr lang="es-ES" sz="2400" dirty="0" smtClean="0"/>
              <a:t>a su vez de, por diferentes tipos de moléculas, </a:t>
            </a:r>
            <a:r>
              <a:rPr lang="es-ES" sz="2400" dirty="0" err="1" smtClean="0"/>
              <a:t>ej</a:t>
            </a:r>
            <a:r>
              <a:rPr lang="es-ES" sz="2400" dirty="0" smtClean="0"/>
              <a:t> azucares, que conforman la reserva energética, ácidos grasos (fosfolípidos) para la construcción de la membrana celular. Sin embargo hay dos tipos de moléculas que desempeñan un papel fundamental:</a:t>
            </a:r>
          </a:p>
          <a:p>
            <a:pPr algn="just"/>
            <a:endParaRPr lang="es-ES" sz="2400" dirty="0"/>
          </a:p>
          <a:p>
            <a:pPr marL="342900" indent="-342900" algn="just">
              <a:buFont typeface="Wingdings" charset="2"/>
              <a:buChar char="ü"/>
            </a:pPr>
            <a:r>
              <a:rPr lang="es-ES" sz="2400" dirty="0" smtClean="0"/>
              <a:t>Proteína. 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es-ES" sz="2400" dirty="0" smtClean="0"/>
              <a:t>Ácidos nucleicos.</a:t>
            </a:r>
            <a:endParaRPr lang="es-ES" sz="2400" dirty="0"/>
          </a:p>
          <a:p>
            <a:pPr algn="l"/>
            <a:endParaRPr lang="es-ES" sz="2400" dirty="0" smtClean="0"/>
          </a:p>
          <a:p>
            <a:pPr algn="l"/>
            <a:endParaRPr lang="es-ES" sz="3200" dirty="0" smtClean="0"/>
          </a:p>
          <a:p>
            <a:pPr algn="l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75891521"/>
      </p:ext>
    </p:extLst>
  </p:cSld>
  <p:clrMapOvr>
    <a:masterClrMapping/>
  </p:clrMapOvr>
  <p:transition xmlns:p14="http://schemas.microsoft.com/office/powerpoint/2010/main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Proteínas y ácidos nucleicos 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 fontScale="92500" lnSpcReduction="1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sz="2400" dirty="0"/>
              <a:t>Las </a:t>
            </a:r>
            <a:r>
              <a:rPr lang="es-ES" sz="2400" dirty="0" err="1"/>
              <a:t>proteínas</a:t>
            </a:r>
            <a:r>
              <a:rPr lang="es-ES" sz="2400" dirty="0"/>
              <a:t> son los “obreros” </a:t>
            </a:r>
            <a:r>
              <a:rPr lang="es-ES" sz="2400" dirty="0" smtClean="0"/>
              <a:t>celulares: son </a:t>
            </a:r>
            <a:r>
              <a:rPr lang="es-ES" sz="2400" dirty="0"/>
              <a:t>las </a:t>
            </a:r>
            <a:r>
              <a:rPr lang="es-ES" sz="2400" dirty="0" err="1"/>
              <a:t>moléculas</a:t>
            </a:r>
            <a:r>
              <a:rPr lang="es-ES" sz="2400" dirty="0"/>
              <a:t> encargadas de llevar a cabo </a:t>
            </a:r>
            <a:r>
              <a:rPr lang="es-ES" sz="2400" dirty="0" smtClean="0"/>
              <a:t>todas </a:t>
            </a:r>
            <a:r>
              <a:rPr lang="es-ES" sz="2400" dirty="0"/>
              <a:t>las funciones </a:t>
            </a:r>
            <a:r>
              <a:rPr lang="es-ES" sz="2400" dirty="0" err="1"/>
              <a:t>metabólicas</a:t>
            </a:r>
            <a:r>
              <a:rPr lang="es-ES" sz="2400" dirty="0"/>
              <a:t> de la </a:t>
            </a:r>
            <a:r>
              <a:rPr lang="es-ES" sz="2400" dirty="0" err="1" smtClean="0"/>
              <a:t>célula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Hay </a:t>
            </a:r>
            <a:r>
              <a:rPr lang="es-ES" sz="2400" dirty="0" err="1"/>
              <a:t>proteínas</a:t>
            </a:r>
            <a:r>
              <a:rPr lang="es-ES" sz="2400" dirty="0"/>
              <a:t> que se encargan de transportar </a:t>
            </a:r>
            <a:r>
              <a:rPr lang="es-ES" sz="2400" dirty="0" err="1"/>
              <a:t>oxígeno</a:t>
            </a:r>
            <a:r>
              <a:rPr lang="es-ES" sz="2400" dirty="0"/>
              <a:t>, que dirigen la </a:t>
            </a:r>
            <a:r>
              <a:rPr lang="es-ES" sz="2400" dirty="0" err="1" smtClean="0"/>
              <a:t>construcción</a:t>
            </a:r>
            <a:r>
              <a:rPr lang="es-ES" sz="2400" dirty="0" smtClean="0"/>
              <a:t> </a:t>
            </a:r>
            <a:r>
              <a:rPr lang="es-ES" sz="2400" dirty="0"/>
              <a:t>de membranas, que introducen nutrientes a la </a:t>
            </a:r>
            <a:r>
              <a:rPr lang="es-ES" sz="2400" dirty="0" err="1"/>
              <a:t>célula</a:t>
            </a:r>
            <a:r>
              <a:rPr lang="es-ES" sz="2400" dirty="0"/>
              <a:t>; otras degradan </a:t>
            </a:r>
            <a:r>
              <a:rPr lang="es-ES" sz="2400" dirty="0" smtClean="0"/>
              <a:t>estos </a:t>
            </a:r>
            <a:r>
              <a:rPr lang="es-ES" sz="2400" dirty="0"/>
              <a:t>nutrientes extrayendo la </a:t>
            </a:r>
            <a:r>
              <a:rPr lang="es-ES" sz="2400" dirty="0" smtClean="0"/>
              <a:t>energía química </a:t>
            </a:r>
            <a:r>
              <a:rPr lang="es-ES" sz="2400" dirty="0"/>
              <a:t>requerida, y otras </a:t>
            </a:r>
            <a:r>
              <a:rPr lang="es-ES" sz="2400" dirty="0" err="1"/>
              <a:t>más</a:t>
            </a:r>
            <a:r>
              <a:rPr lang="es-ES" sz="2400" dirty="0"/>
              <a:t> expulsan los desechos fuera de la </a:t>
            </a:r>
            <a:r>
              <a:rPr lang="es-ES" sz="2400" dirty="0" err="1"/>
              <a:t>célula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Por </a:t>
            </a:r>
            <a:r>
              <a:rPr lang="es-ES" sz="2400" dirty="0"/>
              <a:t>otro lado, los </a:t>
            </a:r>
            <a:r>
              <a:rPr lang="es-ES" sz="2400" dirty="0" err="1"/>
              <a:t>ácidos</a:t>
            </a:r>
            <a:r>
              <a:rPr lang="es-ES" sz="2400" dirty="0"/>
              <a:t> nucleicos, el ADN y el ARN, contienen la </a:t>
            </a:r>
            <a:r>
              <a:rPr lang="es-ES" sz="2400" dirty="0" err="1"/>
              <a:t>información</a:t>
            </a:r>
            <a:r>
              <a:rPr lang="es-ES" sz="2400" dirty="0"/>
              <a:t> </a:t>
            </a:r>
            <a:r>
              <a:rPr lang="es-ES" sz="2400" dirty="0" err="1"/>
              <a:t>genética</a:t>
            </a:r>
            <a:r>
              <a:rPr lang="es-ES" sz="2400" dirty="0"/>
              <a:t> del metabolismo celular. Es </a:t>
            </a:r>
            <a:r>
              <a:rPr lang="es-ES" sz="2400" dirty="0" smtClean="0"/>
              <a:t>decir</a:t>
            </a:r>
            <a:r>
              <a:rPr lang="es-ES" sz="2400" dirty="0"/>
              <a:t>, en estas </a:t>
            </a:r>
            <a:r>
              <a:rPr lang="es-ES" sz="2400" dirty="0" err="1"/>
              <a:t>moléculas</a:t>
            </a:r>
            <a:r>
              <a:rPr lang="es-ES" sz="2400" dirty="0"/>
              <a:t> se almacena la </a:t>
            </a:r>
            <a:r>
              <a:rPr lang="es-ES" sz="2400" dirty="0" smtClean="0"/>
              <a:t>información </a:t>
            </a:r>
            <a:r>
              <a:rPr lang="es-ES" sz="2400" dirty="0"/>
              <a:t>de todas las </a:t>
            </a:r>
            <a:r>
              <a:rPr lang="es-ES" sz="2400" dirty="0" err="1"/>
              <a:t>proteínas</a:t>
            </a:r>
            <a:r>
              <a:rPr lang="es-ES" sz="2400" dirty="0"/>
              <a:t> que re- quiere la </a:t>
            </a:r>
            <a:r>
              <a:rPr lang="es-ES" sz="2400" dirty="0" err="1"/>
              <a:t>célula</a:t>
            </a:r>
            <a:r>
              <a:rPr lang="es-ES" sz="2400" dirty="0"/>
              <a:t> para subsistir. </a:t>
            </a:r>
          </a:p>
          <a:p>
            <a:pPr algn="l"/>
            <a:endParaRPr lang="es-ES" sz="2400" dirty="0" smtClean="0"/>
          </a:p>
          <a:p>
            <a:pPr algn="l"/>
            <a:endParaRPr lang="es-ES" sz="3200" dirty="0" smtClean="0"/>
          </a:p>
          <a:p>
            <a:pPr algn="l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52358899"/>
      </p:ext>
    </p:extLst>
  </p:cSld>
  <p:clrMapOvr>
    <a:masterClrMapping/>
  </p:clrMapOvr>
  <p:transition xmlns:p14="http://schemas.microsoft.com/office/powerpoint/2010/main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Proteínas y ácidos nucleicos 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sz="2400" dirty="0"/>
              <a:t>La </a:t>
            </a:r>
            <a:r>
              <a:rPr lang="es-ES" sz="2400" dirty="0" err="1"/>
              <a:t>interrelación</a:t>
            </a:r>
            <a:r>
              <a:rPr lang="es-ES" sz="2400" dirty="0"/>
              <a:t> entre </a:t>
            </a:r>
            <a:r>
              <a:rPr lang="es-ES" sz="2400" dirty="0" err="1"/>
              <a:t>ácidos</a:t>
            </a:r>
            <a:r>
              <a:rPr lang="es-ES" sz="2400" dirty="0"/>
              <a:t> nucleicos y </a:t>
            </a:r>
            <a:r>
              <a:rPr lang="es-ES" sz="2400" dirty="0" err="1"/>
              <a:t>proteínas</a:t>
            </a:r>
            <a:r>
              <a:rPr lang="es-ES" sz="2400" dirty="0"/>
              <a:t> es muy estrecha y </a:t>
            </a:r>
            <a:r>
              <a:rPr lang="es-ES" sz="2400" dirty="0" smtClean="0"/>
              <a:t>complicada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En </a:t>
            </a:r>
            <a:r>
              <a:rPr lang="es-ES" sz="2400" dirty="0"/>
              <a:t>el ADN y ARN está la </a:t>
            </a:r>
            <a:r>
              <a:rPr lang="es-ES" sz="2400" dirty="0" err="1" smtClean="0"/>
              <a:t>informa</a:t>
            </a:r>
            <a:r>
              <a:rPr lang="es-ES" sz="2400" dirty="0" err="1"/>
              <a:t>ción</a:t>
            </a:r>
            <a:r>
              <a:rPr lang="es-ES" sz="2400" dirty="0"/>
              <a:t> para construir a las </a:t>
            </a:r>
            <a:r>
              <a:rPr lang="es-ES" sz="2400" dirty="0" err="1"/>
              <a:t>proteínas</a:t>
            </a:r>
            <a:r>
              <a:rPr lang="es-ES" sz="2400" dirty="0"/>
              <a:t>, y a su vez las </a:t>
            </a:r>
            <a:r>
              <a:rPr lang="es-ES" sz="2400" dirty="0" err="1"/>
              <a:t>proteínas</a:t>
            </a:r>
            <a:r>
              <a:rPr lang="es-ES" sz="2400" dirty="0"/>
              <a:t> son fundamentales para la </a:t>
            </a:r>
            <a:r>
              <a:rPr lang="es-ES" sz="2400" dirty="0" err="1"/>
              <a:t>conservación</a:t>
            </a:r>
            <a:r>
              <a:rPr lang="es-ES" sz="2400" dirty="0"/>
              <a:t> y </a:t>
            </a:r>
            <a:r>
              <a:rPr lang="es-ES" sz="2400" dirty="0" err="1"/>
              <a:t>replicación</a:t>
            </a:r>
            <a:r>
              <a:rPr lang="es-ES" sz="2400" dirty="0"/>
              <a:t> del ADN y del ARN.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Al </a:t>
            </a:r>
            <a:r>
              <a:rPr lang="es-ES" sz="2400" dirty="0"/>
              <a:t>parecer, sin </a:t>
            </a:r>
            <a:r>
              <a:rPr lang="es-ES" sz="2400" dirty="0" err="1"/>
              <a:t>proteínas</a:t>
            </a:r>
            <a:r>
              <a:rPr lang="es-ES" sz="2400" dirty="0"/>
              <a:t>, los </a:t>
            </a:r>
            <a:r>
              <a:rPr lang="es-ES" sz="2400" dirty="0" err="1" smtClean="0"/>
              <a:t>ácidos</a:t>
            </a:r>
            <a:r>
              <a:rPr lang="es-ES" sz="2400" dirty="0" smtClean="0"/>
              <a:t> </a:t>
            </a:r>
            <a:r>
              <a:rPr lang="es-ES" sz="2400" dirty="0"/>
              <a:t>nucleicos no se pueden construir ni mucho menos replicar y, sin </a:t>
            </a:r>
            <a:r>
              <a:rPr lang="es-ES" sz="2400" dirty="0" err="1"/>
              <a:t>ácidos</a:t>
            </a:r>
            <a:r>
              <a:rPr lang="es-ES" sz="2400" dirty="0"/>
              <a:t> nucleicos, la </a:t>
            </a:r>
            <a:r>
              <a:rPr lang="es-ES" sz="2400" dirty="0" err="1"/>
              <a:t>célula</a:t>
            </a:r>
            <a:r>
              <a:rPr lang="es-ES" sz="2400" dirty="0"/>
              <a:t> no cuenta con la </a:t>
            </a:r>
            <a:r>
              <a:rPr lang="es-ES" sz="2400" dirty="0" err="1" smtClean="0"/>
              <a:t>información</a:t>
            </a:r>
            <a:r>
              <a:rPr lang="es-ES" sz="2400" dirty="0" smtClean="0"/>
              <a:t> </a:t>
            </a:r>
            <a:r>
              <a:rPr lang="es-ES" sz="2400" dirty="0"/>
              <a:t>para fabricar las </a:t>
            </a:r>
            <a:r>
              <a:rPr lang="es-ES" sz="2400" dirty="0" err="1"/>
              <a:t>proteínas</a:t>
            </a:r>
            <a:r>
              <a:rPr lang="es-ES" sz="2400" dirty="0"/>
              <a:t> que necesita para estar viva. </a:t>
            </a:r>
          </a:p>
          <a:p>
            <a:pPr algn="just"/>
            <a:endParaRPr lang="es-ES" sz="2400" dirty="0"/>
          </a:p>
          <a:p>
            <a:pPr algn="l"/>
            <a:endParaRPr lang="es-ES" sz="3200" dirty="0" smtClean="0"/>
          </a:p>
          <a:p>
            <a:pPr algn="l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294081009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Ser vivo : Organismo 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676400"/>
            <a:ext cx="7924800" cy="4495800"/>
          </a:xfrm>
          <a:prstGeom prst="rect">
            <a:avLst/>
          </a:prstGeom>
        </p:spPr>
        <p:txBody>
          <a:bodyPr vert="horz" tIns="91440" rIns="9144" bIns="91440" rtlCol="0" anchor="t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s-ES" sz="2400" dirty="0" smtClean="0"/>
              <a:t>Conjunto de moléculas: estructura organizada compleja, en la cual interviene sistemas de comunicación molecular, que se relacionan con el ambiente a través del intercambio de materia y energía. </a:t>
            </a:r>
          </a:p>
          <a:p>
            <a:pPr algn="l"/>
            <a:endParaRPr lang="es-ES" sz="2400" dirty="0"/>
          </a:p>
          <a:p>
            <a:pPr algn="l"/>
            <a:r>
              <a:rPr lang="es-ES" sz="2400" dirty="0" smtClean="0"/>
              <a:t>Lo anterior permite realizar funciones básicas para la vida como: </a:t>
            </a:r>
            <a:r>
              <a:rPr lang="es-ES" sz="2400" b="1" dirty="0" smtClean="0"/>
              <a:t>nutrición, metabolismo y reproducción.</a:t>
            </a:r>
          </a:p>
          <a:p>
            <a:pPr algn="l"/>
            <a:endParaRPr lang="es-ES" sz="3200" dirty="0" smtClean="0"/>
          </a:p>
          <a:p>
            <a:pPr algn="l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146115310"/>
      </p:ext>
    </p:extLst>
  </p:cSld>
  <p:clrMapOvr>
    <a:masterClrMapping/>
  </p:clrMapOvr>
  <p:transition xmlns:p14="http://schemas.microsoft.com/office/powerpoint/2010/main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Bajo esta perspectiva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sz="2400" dirty="0"/>
              <a:t>E</a:t>
            </a:r>
            <a:r>
              <a:rPr lang="es-ES" sz="2400" dirty="0" smtClean="0"/>
              <a:t>l </a:t>
            </a:r>
            <a:r>
              <a:rPr lang="es-ES" sz="2400" dirty="0"/>
              <a:t>problema </a:t>
            </a:r>
            <a:r>
              <a:rPr lang="es-ES" sz="2400" dirty="0" smtClean="0"/>
              <a:t>de origen </a:t>
            </a:r>
            <a:r>
              <a:rPr lang="es-ES" sz="2400" dirty="0"/>
              <a:t>de la vida consta de dos partes: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Primero</a:t>
            </a:r>
            <a:r>
              <a:rPr lang="es-ES" sz="2400" dirty="0"/>
              <a:t>, </a:t>
            </a:r>
            <a:r>
              <a:rPr lang="es-ES" sz="2400" dirty="0" smtClean="0"/>
              <a:t>¿De </a:t>
            </a:r>
            <a:r>
              <a:rPr lang="es-ES" sz="2400" dirty="0"/>
              <a:t>qué manera se originaron </a:t>
            </a:r>
            <a:r>
              <a:rPr lang="es-ES" sz="2400" dirty="0" err="1"/>
              <a:t>moléculas</a:t>
            </a:r>
            <a:r>
              <a:rPr lang="es-ES" sz="2400" dirty="0"/>
              <a:t> </a:t>
            </a:r>
            <a:r>
              <a:rPr lang="es-ES" sz="2400" dirty="0" err="1"/>
              <a:t>orgánicas</a:t>
            </a:r>
            <a:r>
              <a:rPr lang="es-ES" sz="2400" dirty="0"/>
              <a:t> complicadas, como las </a:t>
            </a:r>
            <a:r>
              <a:rPr lang="es-ES" sz="2400" dirty="0" err="1"/>
              <a:t>proteínas</a:t>
            </a:r>
            <a:r>
              <a:rPr lang="es-ES" sz="2400" dirty="0"/>
              <a:t> y los </a:t>
            </a:r>
            <a:r>
              <a:rPr lang="es-ES" sz="2400" dirty="0" err="1"/>
              <a:t>ácidos</a:t>
            </a:r>
            <a:r>
              <a:rPr lang="es-ES" sz="2400" dirty="0"/>
              <a:t> nucleicos, a </a:t>
            </a:r>
            <a:r>
              <a:rPr lang="es-ES" sz="2400" dirty="0" smtClean="0"/>
              <a:t>partir </a:t>
            </a:r>
            <a:r>
              <a:rPr lang="es-ES" sz="2400" dirty="0"/>
              <a:t>de compuestos de carbono, </a:t>
            </a:r>
            <a:r>
              <a:rPr lang="es-ES" sz="2400" dirty="0" err="1"/>
              <a:t>nitrógeno</a:t>
            </a:r>
            <a:r>
              <a:rPr lang="es-ES" sz="2400" dirty="0"/>
              <a:t> e </a:t>
            </a:r>
            <a:r>
              <a:rPr lang="es-ES" sz="2400" dirty="0" err="1"/>
              <a:t>hidrógeno</a:t>
            </a:r>
            <a:r>
              <a:rPr lang="es-ES" sz="2400" dirty="0"/>
              <a:t> relativamente sencillos?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Segundo ¿</a:t>
            </a:r>
            <a:r>
              <a:rPr lang="es-ES" sz="2400" dirty="0" err="1"/>
              <a:t>C</a:t>
            </a:r>
            <a:r>
              <a:rPr lang="es-ES" sz="2400" dirty="0" err="1" smtClean="0"/>
              <a:t>ómo</a:t>
            </a:r>
            <a:r>
              <a:rPr lang="es-ES" sz="2400" dirty="0" smtClean="0"/>
              <a:t> </a:t>
            </a:r>
            <a:r>
              <a:rPr lang="es-ES" sz="2400" dirty="0"/>
              <a:t>se llegó a esa </a:t>
            </a:r>
            <a:r>
              <a:rPr lang="es-ES" sz="2400" dirty="0" err="1"/>
              <a:t>interrelación</a:t>
            </a:r>
            <a:r>
              <a:rPr lang="es-ES" sz="2400" dirty="0"/>
              <a:t> tan estrecha entre </a:t>
            </a:r>
            <a:r>
              <a:rPr lang="es-ES" sz="2400" dirty="0" err="1"/>
              <a:t>ácidos</a:t>
            </a:r>
            <a:r>
              <a:rPr lang="es-ES" sz="2400" dirty="0"/>
              <a:t> nucleicos y </a:t>
            </a:r>
            <a:r>
              <a:rPr lang="es-ES" sz="2400" dirty="0" err="1" smtClean="0"/>
              <a:t>proteínas</a:t>
            </a:r>
            <a:r>
              <a:rPr lang="es-ES" sz="2400" dirty="0" smtClean="0"/>
              <a:t> </a:t>
            </a:r>
            <a:r>
              <a:rPr lang="es-ES" sz="2400" dirty="0"/>
              <a:t>que le permite a la </a:t>
            </a:r>
            <a:r>
              <a:rPr lang="es-ES" sz="2400" dirty="0" err="1"/>
              <a:t>célula</a:t>
            </a:r>
            <a:r>
              <a:rPr lang="es-ES" sz="2400" dirty="0"/>
              <a:t> subsistir y replicarse? </a:t>
            </a:r>
          </a:p>
          <a:p>
            <a:pPr algn="just"/>
            <a:endParaRPr lang="es-ES" sz="2400" dirty="0"/>
          </a:p>
          <a:p>
            <a:pPr algn="l"/>
            <a:endParaRPr lang="es-ES" sz="3200" dirty="0" smtClean="0"/>
          </a:p>
          <a:p>
            <a:pPr algn="l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14269544"/>
      </p:ext>
    </p:extLst>
  </p:cSld>
  <p:clrMapOvr>
    <a:masterClrMapping/>
  </p:clrMapOvr>
  <p:transition xmlns:p14="http://schemas.microsoft.com/office/powerpoint/2010/main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Bajo esta perspectiva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 fontScale="925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sz="2400" dirty="0"/>
              <a:t>El origen de la vida tiene que ver con los primeros procesos </a:t>
            </a:r>
            <a:r>
              <a:rPr lang="es-ES" sz="2400" dirty="0" err="1"/>
              <a:t>físicos</a:t>
            </a:r>
            <a:r>
              <a:rPr lang="es-ES" sz="2400" dirty="0"/>
              <a:t> y </a:t>
            </a:r>
            <a:r>
              <a:rPr lang="es-ES" sz="2400" dirty="0" err="1"/>
              <a:t>químicos</a:t>
            </a:r>
            <a:r>
              <a:rPr lang="es-ES" sz="2400" dirty="0"/>
              <a:t> que eventualmente condujeron a las </a:t>
            </a:r>
            <a:r>
              <a:rPr lang="es-ES" sz="2400" dirty="0" err="1" smtClean="0"/>
              <a:t>células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Estos </a:t>
            </a:r>
            <a:r>
              <a:rPr lang="es-ES" sz="2400" dirty="0"/>
              <a:t>procesos pueden clasificarse en dos tipos: el primero consiste en los </a:t>
            </a:r>
            <a:r>
              <a:rPr lang="es-ES" sz="2400" dirty="0" smtClean="0"/>
              <a:t>procesos </a:t>
            </a:r>
            <a:r>
              <a:rPr lang="es-ES" sz="2400" dirty="0"/>
              <a:t>encargados de la </a:t>
            </a:r>
            <a:r>
              <a:rPr lang="es-ES" sz="2400" dirty="0" err="1"/>
              <a:t>formación</a:t>
            </a:r>
            <a:r>
              <a:rPr lang="es-ES" sz="2400" dirty="0"/>
              <a:t> de </a:t>
            </a:r>
            <a:r>
              <a:rPr lang="es-ES" sz="2400" dirty="0" err="1" smtClean="0"/>
              <a:t>moléculas</a:t>
            </a:r>
            <a:r>
              <a:rPr lang="es-ES" sz="2400" dirty="0" smtClean="0"/>
              <a:t> </a:t>
            </a:r>
            <a:r>
              <a:rPr lang="es-ES" sz="2400" dirty="0"/>
              <a:t>complejas a partir de </a:t>
            </a:r>
            <a:r>
              <a:rPr lang="es-ES" sz="2400" dirty="0" err="1"/>
              <a:t>moléculas</a:t>
            </a:r>
            <a:r>
              <a:rPr lang="es-ES" sz="2400" dirty="0"/>
              <a:t> sencillas (primera pregunta), y se llaman procesos </a:t>
            </a:r>
            <a:r>
              <a:rPr lang="es-ES" sz="2400" b="1" dirty="0" err="1" smtClean="0"/>
              <a:t>prebióticos</a:t>
            </a:r>
            <a:r>
              <a:rPr lang="es-ES" sz="2400" b="1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El </a:t>
            </a:r>
            <a:r>
              <a:rPr lang="es-ES" sz="2400" dirty="0"/>
              <a:t>segundo tipo de procesos son los que conducen a la </a:t>
            </a:r>
            <a:r>
              <a:rPr lang="es-ES" sz="2400" dirty="0" err="1"/>
              <a:t>interrelación</a:t>
            </a:r>
            <a:r>
              <a:rPr lang="es-ES" sz="2400" dirty="0"/>
              <a:t> entre </a:t>
            </a:r>
            <a:r>
              <a:rPr lang="es-ES" sz="2400" dirty="0" err="1" smtClean="0"/>
              <a:t>proteínas</a:t>
            </a:r>
            <a:r>
              <a:rPr lang="es-ES" sz="2400" dirty="0" smtClean="0"/>
              <a:t> </a:t>
            </a:r>
            <a:r>
              <a:rPr lang="es-ES" sz="2400" dirty="0"/>
              <a:t>y </a:t>
            </a:r>
            <a:r>
              <a:rPr lang="es-ES" sz="2400" dirty="0" err="1"/>
              <a:t>ácidos</a:t>
            </a:r>
            <a:r>
              <a:rPr lang="es-ES" sz="2400" dirty="0"/>
              <a:t> nucleicos que le permite a la </a:t>
            </a:r>
            <a:r>
              <a:rPr lang="es-ES" sz="2400" dirty="0" err="1"/>
              <a:t>célula</a:t>
            </a:r>
            <a:r>
              <a:rPr lang="es-ES" sz="2400" dirty="0"/>
              <a:t> realizar todas sus funciones </a:t>
            </a:r>
            <a:r>
              <a:rPr lang="es-ES" sz="2400" dirty="0" err="1"/>
              <a:t>metabólicas</a:t>
            </a:r>
            <a:r>
              <a:rPr lang="es-ES" sz="2400" dirty="0"/>
              <a:t> de subsistencia y </a:t>
            </a:r>
            <a:r>
              <a:rPr lang="es-ES" sz="2400" dirty="0" err="1"/>
              <a:t>replicación</a:t>
            </a:r>
            <a:r>
              <a:rPr lang="es-ES" sz="2400" dirty="0"/>
              <a:t> (segunda pregunta), y se conocen como procesos </a:t>
            </a:r>
            <a:r>
              <a:rPr lang="es-ES" sz="2400" b="1" dirty="0"/>
              <a:t>protobióticos. </a:t>
            </a:r>
          </a:p>
          <a:p>
            <a:pPr algn="just"/>
            <a:endParaRPr lang="es-ES" sz="2400" dirty="0" smtClean="0"/>
          </a:p>
          <a:p>
            <a:pPr algn="just"/>
            <a:endParaRPr lang="es-ES" sz="3200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89875042"/>
      </p:ext>
    </p:extLst>
  </p:cSld>
  <p:clrMapOvr>
    <a:masterClrMapping/>
  </p:clrMapOvr>
  <p:transition xmlns:p14="http://schemas.microsoft.com/office/powerpoint/2010/main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Bajo esta perspectiva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sz="2400" dirty="0"/>
              <a:t>Cuando decimos que hay evidencia de que la vida se originó en el espacio </a:t>
            </a:r>
            <a:r>
              <a:rPr lang="es-ES" sz="2400" dirty="0" smtClean="0"/>
              <a:t>exterior</a:t>
            </a:r>
            <a:r>
              <a:rPr lang="es-ES" sz="2400" dirty="0"/>
              <a:t>, a lo que nos referimos es a que se ha descubierto que tanto los procesos </a:t>
            </a:r>
            <a:r>
              <a:rPr lang="es-ES" sz="2400" dirty="0" err="1" smtClean="0"/>
              <a:t>prebióticos</a:t>
            </a:r>
            <a:r>
              <a:rPr lang="es-ES" sz="2400" dirty="0" smtClean="0"/>
              <a:t> </a:t>
            </a:r>
            <a:r>
              <a:rPr lang="es-ES" sz="2400" dirty="0"/>
              <a:t>como los procesos protobióticos ocurren en superficies cometarias, en </a:t>
            </a:r>
            <a:r>
              <a:rPr lang="es-ES" sz="2400" dirty="0" smtClean="0"/>
              <a:t>me</a:t>
            </a:r>
            <a:r>
              <a:rPr lang="es-ES" sz="2400" dirty="0"/>
              <a:t>t</a:t>
            </a:r>
            <a:r>
              <a:rPr lang="es-ES" sz="2400" dirty="0" smtClean="0"/>
              <a:t>eoritos </a:t>
            </a:r>
            <a:r>
              <a:rPr lang="es-ES" sz="2400" dirty="0"/>
              <a:t>y en polvo interestelar.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i="1" dirty="0" smtClean="0"/>
              <a:t>Esta evidencia </a:t>
            </a:r>
            <a:r>
              <a:rPr lang="es-ES" sz="2400" i="1" dirty="0"/>
              <a:t>de ninguna manera significa que existen “marcianos” con inteligencias </a:t>
            </a:r>
            <a:r>
              <a:rPr lang="es-ES" sz="2400" i="1" dirty="0" err="1" smtClean="0"/>
              <a:t>super</a:t>
            </a:r>
            <a:r>
              <a:rPr lang="es-ES" sz="2400" i="1" dirty="0" smtClean="0"/>
              <a:t> </a:t>
            </a:r>
            <a:r>
              <a:rPr lang="es-ES" sz="2400" i="1" dirty="0"/>
              <a:t>desarrolladas, civilizaciones con </a:t>
            </a:r>
            <a:r>
              <a:rPr lang="es-ES" sz="2400" i="1" dirty="0" err="1" smtClean="0"/>
              <a:t>tecnologías</a:t>
            </a:r>
            <a:r>
              <a:rPr lang="es-ES" sz="2400" i="1" dirty="0" smtClean="0"/>
              <a:t> </a:t>
            </a:r>
            <a:r>
              <a:rPr lang="es-ES" sz="2400" i="1" dirty="0" err="1"/>
              <a:t>más</a:t>
            </a:r>
            <a:r>
              <a:rPr lang="es-ES" sz="2400" i="1" dirty="0"/>
              <a:t> avanzadas que la nuestra o cosas por el estilo. </a:t>
            </a:r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3200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82909053"/>
      </p:ext>
    </p:extLst>
  </p:cSld>
  <p:clrMapOvr>
    <a:masterClrMapping/>
  </p:clrMapOvr>
  <p:transition xmlns:p14="http://schemas.microsoft.com/office/powerpoint/2010/main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7603" b="3709"/>
          <a:stretch/>
        </p:blipFill>
        <p:spPr>
          <a:xfrm>
            <a:off x="1219200" y="152400"/>
            <a:ext cx="6329831" cy="6179794"/>
          </a:xfrm>
          <a:prstGeom prst="rect">
            <a:avLst/>
          </a:prstGeom>
        </p:spPr>
      </p:pic>
      <p:sp>
        <p:nvSpPr>
          <p:cNvPr id="7" name="Marco 6"/>
          <p:cNvSpPr/>
          <p:nvPr/>
        </p:nvSpPr>
        <p:spPr>
          <a:xfrm>
            <a:off x="1219200" y="609600"/>
            <a:ext cx="2362200" cy="914400"/>
          </a:xfrm>
          <a:prstGeom prst="frame">
            <a:avLst>
              <a:gd name="adj1" fmla="val 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Marco 7"/>
          <p:cNvSpPr/>
          <p:nvPr/>
        </p:nvSpPr>
        <p:spPr>
          <a:xfrm>
            <a:off x="4572000" y="762000"/>
            <a:ext cx="2286000" cy="304800"/>
          </a:xfrm>
          <a:prstGeom prst="frame">
            <a:avLst>
              <a:gd name="adj1" fmla="val 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152400" y="685800"/>
            <a:ext cx="9144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839367"/>
      </p:ext>
    </p:extLst>
  </p:cSld>
  <p:clrMapOvr>
    <a:masterClrMapping/>
  </p:clrMapOvr>
  <p:transition xmlns:p14="http://schemas.microsoft.com/office/powerpoint/2010/main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Bajo esta perspectiva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sz="2400" dirty="0"/>
              <a:t>Cuando decimos que hay evidencia de que la vida se originó en el espacio </a:t>
            </a:r>
            <a:r>
              <a:rPr lang="es-ES" sz="2400" dirty="0" smtClean="0"/>
              <a:t>exterior</a:t>
            </a:r>
            <a:r>
              <a:rPr lang="es-ES" sz="2400" dirty="0"/>
              <a:t>, a lo que nos referimos es a que se ha descubierto que tanto los procesos </a:t>
            </a:r>
            <a:r>
              <a:rPr lang="es-ES" sz="2400" dirty="0" err="1" smtClean="0"/>
              <a:t>prebióticos</a:t>
            </a:r>
            <a:r>
              <a:rPr lang="es-ES" sz="2400" dirty="0" smtClean="0"/>
              <a:t> </a:t>
            </a:r>
            <a:r>
              <a:rPr lang="es-ES" sz="2400" dirty="0"/>
              <a:t>como los procesos protobióticos ocurren en superficies cometarias, en </a:t>
            </a:r>
            <a:r>
              <a:rPr lang="es-ES" sz="2400" dirty="0" smtClean="0"/>
              <a:t>me</a:t>
            </a:r>
            <a:r>
              <a:rPr lang="es-ES" sz="2400" dirty="0"/>
              <a:t>t</a:t>
            </a:r>
            <a:r>
              <a:rPr lang="es-ES" sz="2400" dirty="0" smtClean="0"/>
              <a:t>eoritos </a:t>
            </a:r>
            <a:r>
              <a:rPr lang="es-ES" sz="2400" dirty="0"/>
              <a:t>y en polvo interestelar.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i="1" dirty="0" smtClean="0"/>
              <a:t>Esta evidencia </a:t>
            </a:r>
            <a:r>
              <a:rPr lang="es-ES" sz="2400" i="1" dirty="0"/>
              <a:t>de ninguna manera significa que existen “marcianos” con inteligencias </a:t>
            </a:r>
            <a:r>
              <a:rPr lang="es-ES" sz="2400" i="1" dirty="0" err="1" smtClean="0"/>
              <a:t>super</a:t>
            </a:r>
            <a:r>
              <a:rPr lang="es-ES" sz="2400" i="1" dirty="0" smtClean="0"/>
              <a:t> </a:t>
            </a:r>
            <a:r>
              <a:rPr lang="es-ES" sz="2400" i="1" dirty="0"/>
              <a:t>desarrolladas, civilizaciones con </a:t>
            </a:r>
            <a:r>
              <a:rPr lang="es-ES" sz="2400" i="1" dirty="0" err="1" smtClean="0"/>
              <a:t>tecnologías</a:t>
            </a:r>
            <a:r>
              <a:rPr lang="es-ES" sz="2400" i="1" dirty="0" smtClean="0"/>
              <a:t> </a:t>
            </a:r>
            <a:r>
              <a:rPr lang="es-ES" sz="2400" i="1" dirty="0" err="1"/>
              <a:t>más</a:t>
            </a:r>
            <a:r>
              <a:rPr lang="es-ES" sz="2400" i="1" dirty="0"/>
              <a:t> avanzadas que la nuestra o cosas por el estilo. </a:t>
            </a:r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3200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52068781"/>
      </p:ext>
    </p:extLst>
  </p:cSld>
  <p:clrMapOvr>
    <a:masterClrMapping/>
  </p:clrMapOvr>
  <p:transition xmlns:p14="http://schemas.microsoft.com/office/powerpoint/2010/main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2330"/>
          <a:stretch/>
        </p:blipFill>
        <p:spPr>
          <a:xfrm>
            <a:off x="1524000" y="228600"/>
            <a:ext cx="5853243" cy="6165515"/>
          </a:xfrm>
          <a:prstGeom prst="rect">
            <a:avLst/>
          </a:prstGeom>
        </p:spPr>
      </p:pic>
      <p:sp>
        <p:nvSpPr>
          <p:cNvPr id="5" name="Marco 4"/>
          <p:cNvSpPr/>
          <p:nvPr/>
        </p:nvSpPr>
        <p:spPr>
          <a:xfrm>
            <a:off x="1600200" y="685800"/>
            <a:ext cx="2895600" cy="762000"/>
          </a:xfrm>
          <a:prstGeom prst="frame">
            <a:avLst>
              <a:gd name="adj1" fmla="val 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Marco 5"/>
          <p:cNvSpPr/>
          <p:nvPr/>
        </p:nvSpPr>
        <p:spPr>
          <a:xfrm>
            <a:off x="5029200" y="1066800"/>
            <a:ext cx="1981200" cy="304800"/>
          </a:xfrm>
          <a:prstGeom prst="frame">
            <a:avLst>
              <a:gd name="adj1" fmla="val 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381000" y="685800"/>
            <a:ext cx="990600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4486"/>
      </p:ext>
    </p:extLst>
  </p:cSld>
  <p:clrMapOvr>
    <a:masterClrMapping/>
  </p:clrMapOvr>
  <p:transition xmlns:p14="http://schemas.microsoft.com/office/powerpoint/2010/main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Primeras pistas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 fontScale="92500" lnSpcReduction="2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sz="2400" dirty="0"/>
              <a:t>En 1864 cayó un meteorito en el pueblo de </a:t>
            </a:r>
            <a:r>
              <a:rPr lang="es-ES" sz="2400" dirty="0" err="1"/>
              <a:t>Origueil</a:t>
            </a:r>
            <a:r>
              <a:rPr lang="es-ES" sz="2400" dirty="0"/>
              <a:t>, cerca de </a:t>
            </a:r>
            <a:r>
              <a:rPr lang="es-ES" sz="2400" dirty="0" err="1"/>
              <a:t>Mountauban</a:t>
            </a:r>
            <a:r>
              <a:rPr lang="es-ES" sz="2400" dirty="0"/>
              <a:t>, </a:t>
            </a:r>
            <a:r>
              <a:rPr lang="es-ES" sz="2400" dirty="0" smtClean="0"/>
              <a:t>Francia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Este </a:t>
            </a:r>
            <a:r>
              <a:rPr lang="es-ES" sz="2400" dirty="0"/>
              <a:t>era particularmente </a:t>
            </a:r>
            <a:r>
              <a:rPr lang="es-ES" sz="2400" dirty="0" smtClean="0"/>
              <a:t>extraño </a:t>
            </a:r>
            <a:r>
              <a:rPr lang="es-ES" sz="2400" dirty="0"/>
              <a:t>por su </a:t>
            </a:r>
            <a:r>
              <a:rPr lang="es-ES" sz="2400" i="1" dirty="0"/>
              <a:t>alta </a:t>
            </a:r>
            <a:r>
              <a:rPr lang="es-ES" sz="2400" i="1" dirty="0" smtClean="0"/>
              <a:t>concentración </a:t>
            </a:r>
            <a:r>
              <a:rPr lang="es-ES" sz="2400" i="1" dirty="0"/>
              <a:t>de carbono y </a:t>
            </a:r>
            <a:r>
              <a:rPr lang="es-ES" sz="2400" i="1" dirty="0" smtClean="0"/>
              <a:t>arcilla.</a:t>
            </a:r>
          </a:p>
          <a:p>
            <a:pPr algn="just"/>
            <a:endParaRPr lang="es-ES" sz="2400" i="1" dirty="0"/>
          </a:p>
          <a:p>
            <a:pPr algn="just"/>
            <a:r>
              <a:rPr lang="es-ES" sz="2400" dirty="0" smtClean="0"/>
              <a:t>En </a:t>
            </a:r>
            <a:r>
              <a:rPr lang="es-ES" sz="2400" dirty="0"/>
              <a:t>1963, I. R. Kaplan raspó un poco de polvo de la </a:t>
            </a:r>
            <a:r>
              <a:rPr lang="es-ES" sz="2400" dirty="0" smtClean="0"/>
              <a:t>superficie </a:t>
            </a:r>
            <a:r>
              <a:rPr lang="es-ES" sz="2400" dirty="0"/>
              <a:t>del meteorito y lo analizó, </a:t>
            </a:r>
            <a:r>
              <a:rPr lang="es-ES" sz="2400" dirty="0" smtClean="0"/>
              <a:t>encontrando </a:t>
            </a:r>
            <a:r>
              <a:rPr lang="es-ES" sz="2400" dirty="0"/>
              <a:t>una </a:t>
            </a:r>
            <a:r>
              <a:rPr lang="es-ES" sz="2400" i="1" dirty="0"/>
              <a:t>multitud de </a:t>
            </a:r>
            <a:r>
              <a:rPr lang="es-ES" sz="2400" i="1" dirty="0" smtClean="0"/>
              <a:t>aminoácidos </a:t>
            </a:r>
            <a:r>
              <a:rPr lang="es-ES" sz="2400" dirty="0"/>
              <a:t>que, hasta entonces, se consideraban </a:t>
            </a:r>
            <a:r>
              <a:rPr lang="es-ES" sz="2400" dirty="0" smtClean="0"/>
              <a:t>particulares </a:t>
            </a:r>
            <a:r>
              <a:rPr lang="es-ES" sz="2400" dirty="0"/>
              <a:t>de los organismos </a:t>
            </a:r>
            <a:r>
              <a:rPr lang="es-ES" sz="2400" dirty="0" smtClean="0"/>
              <a:t>vivos </a:t>
            </a:r>
            <a:r>
              <a:rPr lang="es-ES" sz="2400" dirty="0"/>
              <a:t>(</a:t>
            </a:r>
            <a:r>
              <a:rPr lang="es-ES" sz="2400" dirty="0" smtClean="0"/>
              <a:t>glicina</a:t>
            </a:r>
            <a:r>
              <a:rPr lang="es-ES" sz="2400" dirty="0"/>
              <a:t>, </a:t>
            </a:r>
            <a:r>
              <a:rPr lang="es-ES" sz="2400" dirty="0" err="1"/>
              <a:t>alanina</a:t>
            </a:r>
            <a:r>
              <a:rPr lang="es-ES" sz="2400" dirty="0"/>
              <a:t>, </a:t>
            </a:r>
            <a:r>
              <a:rPr lang="es-ES" sz="2400" dirty="0" err="1"/>
              <a:t>valina</a:t>
            </a:r>
            <a:r>
              <a:rPr lang="es-ES" sz="2400" dirty="0"/>
              <a:t>, </a:t>
            </a:r>
            <a:r>
              <a:rPr lang="es-ES" sz="2400" dirty="0" err="1"/>
              <a:t>prolina</a:t>
            </a:r>
            <a:r>
              <a:rPr lang="es-ES" sz="2400" dirty="0"/>
              <a:t>, </a:t>
            </a:r>
            <a:r>
              <a:rPr lang="es-ES" sz="2400" dirty="0" err="1"/>
              <a:t>ácido</a:t>
            </a:r>
            <a:r>
              <a:rPr lang="es-ES" sz="2400" dirty="0"/>
              <a:t> </a:t>
            </a:r>
            <a:r>
              <a:rPr lang="es-ES" sz="2400" dirty="0" err="1"/>
              <a:t>aspártico</a:t>
            </a:r>
            <a:r>
              <a:rPr lang="es-ES" sz="2400" dirty="0"/>
              <a:t> y </a:t>
            </a:r>
            <a:r>
              <a:rPr lang="es-ES" sz="2400" dirty="0" err="1"/>
              <a:t>ácido</a:t>
            </a:r>
            <a:r>
              <a:rPr lang="es-ES" sz="2400" dirty="0"/>
              <a:t> </a:t>
            </a:r>
            <a:r>
              <a:rPr lang="es-ES" sz="2400" dirty="0" err="1"/>
              <a:t>glutámico</a:t>
            </a:r>
            <a:r>
              <a:rPr lang="es-ES" sz="2400" dirty="0"/>
              <a:t>).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ctr"/>
            <a:r>
              <a:rPr lang="es-ES" sz="2400" dirty="0" smtClean="0"/>
              <a:t>De </a:t>
            </a:r>
            <a:r>
              <a:rPr lang="es-ES" sz="2400" dirty="0"/>
              <a:t>hecho, los </a:t>
            </a:r>
            <a:r>
              <a:rPr lang="es-ES" sz="2400" dirty="0" err="1"/>
              <a:t>encontro</a:t>
            </a:r>
            <a:r>
              <a:rPr lang="es-ES" sz="2400" dirty="0"/>
              <a:t>́ incluso en mayores cantidades que las que se obtienen en experimentos de tipo Miller-</a:t>
            </a:r>
            <a:r>
              <a:rPr lang="es-ES" sz="2400" dirty="0" err="1"/>
              <a:t>Urey</a:t>
            </a:r>
            <a:r>
              <a:rPr lang="es-ES" sz="2400" dirty="0"/>
              <a:t>. </a:t>
            </a:r>
            <a:r>
              <a:rPr lang="es-ES" sz="2400" dirty="0" err="1"/>
              <a:t>Además</a:t>
            </a:r>
            <a:r>
              <a:rPr lang="es-ES" sz="2400" dirty="0"/>
              <a:t>, </a:t>
            </a:r>
            <a:r>
              <a:rPr lang="es-ES" sz="2400" dirty="0" err="1"/>
              <a:t>encontro</a:t>
            </a:r>
            <a:r>
              <a:rPr lang="es-ES" sz="2400" dirty="0"/>
              <a:t>́ </a:t>
            </a:r>
            <a:r>
              <a:rPr lang="es-ES" sz="2400" i="1" dirty="0"/>
              <a:t>dos de las cuatro bases nitrogenadas que conforman al ADN y al ARN (</a:t>
            </a:r>
            <a:r>
              <a:rPr lang="es-ES" sz="2400" i="1" dirty="0" err="1"/>
              <a:t>alanina</a:t>
            </a:r>
            <a:r>
              <a:rPr lang="es-ES" sz="2400" i="1" dirty="0"/>
              <a:t> y guanina). </a:t>
            </a:r>
            <a:endParaRPr lang="es-ES" sz="2400" i="1" dirty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3200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530987327"/>
      </p:ext>
    </p:extLst>
  </p:cSld>
  <p:clrMapOvr>
    <a:masterClrMapping/>
  </p:clrMapOvr>
  <p:transition xmlns:p14="http://schemas.microsoft.com/office/powerpoint/2010/main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Primeras pistas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sz="2400" dirty="0"/>
              <a:t>K. A. </a:t>
            </a:r>
            <a:r>
              <a:rPr lang="es-ES" sz="2400" dirty="0" err="1"/>
              <a:t>Kvenvolden</a:t>
            </a:r>
            <a:r>
              <a:rPr lang="es-ES" sz="2400" dirty="0"/>
              <a:t>, otro </a:t>
            </a:r>
            <a:r>
              <a:rPr lang="es-ES" sz="2400" dirty="0" smtClean="0"/>
              <a:t>geoquímico, </a:t>
            </a:r>
            <a:r>
              <a:rPr lang="es-ES" sz="2400" dirty="0"/>
              <a:t>realizó </a:t>
            </a:r>
            <a:r>
              <a:rPr lang="es-ES" sz="2400" dirty="0" smtClean="0"/>
              <a:t>análisis fisicoquímicos </a:t>
            </a:r>
            <a:r>
              <a:rPr lang="es-ES" sz="2400" dirty="0"/>
              <a:t>de las </a:t>
            </a:r>
            <a:r>
              <a:rPr lang="es-ES" sz="2400" dirty="0" smtClean="0"/>
              <a:t>moléculas orgánicas </a:t>
            </a:r>
            <a:r>
              <a:rPr lang="es-ES" sz="2400" dirty="0"/>
              <a:t>del meteorito, </a:t>
            </a:r>
            <a:r>
              <a:rPr lang="es-ES" sz="2400" dirty="0" smtClean="0"/>
              <a:t>demostrando: </a:t>
            </a:r>
            <a:r>
              <a:rPr lang="es-ES" sz="2400" i="1" dirty="0" smtClean="0"/>
              <a:t>contundentemente </a:t>
            </a:r>
            <a:r>
              <a:rPr lang="es-ES" sz="2400" i="1" dirty="0"/>
              <a:t>que estas </a:t>
            </a:r>
            <a:r>
              <a:rPr lang="es-ES" sz="2400" i="1" dirty="0" smtClean="0"/>
              <a:t>moléculas </a:t>
            </a:r>
            <a:r>
              <a:rPr lang="es-ES" sz="2400" i="1" dirty="0"/>
              <a:t>no </a:t>
            </a:r>
            <a:r>
              <a:rPr lang="es-ES" sz="2400" i="1" dirty="0" smtClean="0"/>
              <a:t>provenían </a:t>
            </a:r>
            <a:r>
              <a:rPr lang="es-ES" sz="2400" i="1" dirty="0"/>
              <a:t>de la </a:t>
            </a:r>
            <a:r>
              <a:rPr lang="es-ES" sz="2400" i="1" dirty="0" smtClean="0"/>
              <a:t>Tierra.</a:t>
            </a:r>
          </a:p>
          <a:p>
            <a:pPr algn="just"/>
            <a:endParaRPr lang="es-ES" sz="2400" i="1" dirty="0"/>
          </a:p>
          <a:p>
            <a:pPr algn="just"/>
            <a:r>
              <a:rPr lang="es-ES" sz="2400" dirty="0" smtClean="0"/>
              <a:t>El tomo dos </a:t>
            </a:r>
            <a:r>
              <a:rPr lang="es-ES" sz="2400" dirty="0"/>
              <a:t>muestras de </a:t>
            </a:r>
            <a:r>
              <a:rPr lang="es-ES" sz="2400" dirty="0" smtClean="0"/>
              <a:t>aminoácidos, </a:t>
            </a:r>
            <a:r>
              <a:rPr lang="es-ES" sz="2400" dirty="0"/>
              <a:t>unos provenientes del meteorito y otros de la Tierra, y comparar sus propiedades </a:t>
            </a:r>
            <a:r>
              <a:rPr lang="es-ES" sz="2400" dirty="0" smtClean="0"/>
              <a:t>físicas </a:t>
            </a:r>
            <a:r>
              <a:rPr lang="es-ES" sz="2400" dirty="0"/>
              <a:t>y </a:t>
            </a:r>
            <a:r>
              <a:rPr lang="es-ES" sz="2400" dirty="0" smtClean="0"/>
              <a:t>químicas.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i="1" dirty="0"/>
              <a:t>E</a:t>
            </a:r>
            <a:r>
              <a:rPr lang="es-ES" sz="2400" i="1" dirty="0" smtClean="0"/>
              <a:t>ncontró́ </a:t>
            </a:r>
            <a:r>
              <a:rPr lang="es-ES" sz="2400" i="1" dirty="0"/>
              <a:t>que los </a:t>
            </a:r>
            <a:r>
              <a:rPr lang="es-ES" sz="2400" i="1" dirty="0" smtClean="0"/>
              <a:t>aminoácidos </a:t>
            </a:r>
            <a:r>
              <a:rPr lang="es-ES" sz="2400" i="1" dirty="0"/>
              <a:t>del meteorito </a:t>
            </a:r>
            <a:r>
              <a:rPr lang="es-ES" sz="2400" i="1" dirty="0" smtClean="0"/>
              <a:t>tenían </a:t>
            </a:r>
            <a:r>
              <a:rPr lang="es-ES" sz="2400" i="1" dirty="0"/>
              <a:t>propiedades </a:t>
            </a:r>
            <a:r>
              <a:rPr lang="es-ES" sz="2400" i="1" dirty="0" smtClean="0"/>
              <a:t>físicas </a:t>
            </a:r>
            <a:r>
              <a:rPr lang="es-ES" sz="2400" i="1" dirty="0"/>
              <a:t>muy diferentes de las correspondientes propiedades de los </a:t>
            </a:r>
            <a:r>
              <a:rPr lang="es-ES" sz="2400" i="1" dirty="0" smtClean="0"/>
              <a:t>aminoácidos terrestres</a:t>
            </a:r>
            <a:r>
              <a:rPr lang="es-ES" sz="2400" i="1" dirty="0"/>
              <a:t>.</a:t>
            </a:r>
            <a:endParaRPr lang="es-ES" sz="2400" i="1" dirty="0"/>
          </a:p>
          <a:p>
            <a:pPr algn="just"/>
            <a:endParaRPr lang="es-ES" sz="2400" dirty="0" smtClean="0"/>
          </a:p>
          <a:p>
            <a:pPr algn="just"/>
            <a:endParaRPr lang="es-ES" sz="3200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295593891"/>
      </p:ext>
    </p:extLst>
  </p:cSld>
  <p:clrMapOvr>
    <a:masterClrMapping/>
  </p:clrMapOvr>
  <p:transition xmlns:p14="http://schemas.microsoft.com/office/powerpoint/2010/main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Primeras pistas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sz="2400" dirty="0"/>
              <a:t>E</a:t>
            </a:r>
            <a:r>
              <a:rPr lang="es-ES" sz="2400" dirty="0" smtClean="0"/>
              <a:t>l </a:t>
            </a:r>
            <a:r>
              <a:rPr lang="es-ES" sz="2400" dirty="0"/>
              <a:t>que haya </a:t>
            </a:r>
            <a:r>
              <a:rPr lang="es-ES" sz="2400" dirty="0" smtClean="0"/>
              <a:t>moléculas orgánicas </a:t>
            </a:r>
            <a:r>
              <a:rPr lang="es-ES" sz="2400" dirty="0"/>
              <a:t>en el espacio exterior no significa que la vida en la Tierra </a:t>
            </a:r>
            <a:r>
              <a:rPr lang="es-ES" sz="2400" dirty="0" smtClean="0"/>
              <a:t>provenga </a:t>
            </a:r>
            <a:r>
              <a:rPr lang="es-ES" sz="2400" dirty="0"/>
              <a:t>del espacio exterior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En </a:t>
            </a:r>
            <a:r>
              <a:rPr lang="es-ES" sz="2400" dirty="0"/>
              <a:t>todo caso, lo </a:t>
            </a:r>
            <a:r>
              <a:rPr lang="es-ES" sz="2400" dirty="0" smtClean="0"/>
              <a:t>único </a:t>
            </a:r>
            <a:r>
              <a:rPr lang="es-ES" sz="2400" dirty="0"/>
              <a:t>que demuestra es que los </a:t>
            </a:r>
            <a:r>
              <a:rPr lang="es-ES" sz="2400" dirty="0" smtClean="0"/>
              <a:t>procesos </a:t>
            </a:r>
            <a:r>
              <a:rPr lang="es-ES" sz="2400" i="1" dirty="0" smtClean="0"/>
              <a:t>prebióticos</a:t>
            </a:r>
            <a:r>
              <a:rPr lang="es-ES" sz="2400" dirty="0" smtClean="0"/>
              <a:t> </a:t>
            </a:r>
            <a:r>
              <a:rPr lang="es-ES" sz="2400" dirty="0"/>
              <a:t>de </a:t>
            </a:r>
            <a:r>
              <a:rPr lang="es-ES" sz="2400" dirty="0" smtClean="0"/>
              <a:t>síntesis </a:t>
            </a:r>
            <a:r>
              <a:rPr lang="es-ES" sz="2400" dirty="0"/>
              <a:t>de </a:t>
            </a:r>
            <a:r>
              <a:rPr lang="es-ES" sz="2400" dirty="0" smtClean="0"/>
              <a:t>moléculas orgánicas </a:t>
            </a:r>
            <a:r>
              <a:rPr lang="es-ES" sz="2400" dirty="0"/>
              <a:t>se pueden dar en otras partes del Universo, tanto en nuestro confortable planeta como fuera de </a:t>
            </a:r>
            <a:r>
              <a:rPr lang="es-ES" sz="2400" dirty="0" smtClean="0"/>
              <a:t>el. </a:t>
            </a:r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3200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31908835"/>
      </p:ext>
    </p:extLst>
  </p:cSld>
  <p:clrMapOvr>
    <a:masterClrMapping/>
  </p:clrMapOvr>
  <p:transition xmlns:p14="http://schemas.microsoft.com/office/powerpoint/2010/main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¿</a:t>
            </a:r>
            <a:r>
              <a:rPr lang="es-ES" sz="3200" dirty="0"/>
              <a:t>Qué fue primero? </a:t>
            </a:r>
          </a:p>
          <a:p>
            <a:pPr algn="ctr"/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 fontScale="92500" lnSpcReduction="2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sz="2400" dirty="0" smtClean="0"/>
              <a:t>Las anteriores teorías al ser estudiadas presentaba algunos problemas, lo </a:t>
            </a:r>
            <a:r>
              <a:rPr lang="es-ES" sz="2400" dirty="0"/>
              <a:t>que condujo a algunos </a:t>
            </a:r>
            <a:r>
              <a:rPr lang="es-ES" sz="2400" dirty="0" smtClean="0"/>
              <a:t>científicos </a:t>
            </a:r>
            <a:r>
              <a:rPr lang="es-ES" sz="2400" dirty="0"/>
              <a:t>a pensar que los procesos </a:t>
            </a:r>
            <a:r>
              <a:rPr lang="es-ES" sz="2400" dirty="0" smtClean="0"/>
              <a:t>prebióticos </a:t>
            </a:r>
            <a:r>
              <a:rPr lang="es-ES" sz="2400" dirty="0"/>
              <a:t>y protobióticos no pudieron llevarse a cabo en la Tierra primitiva.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Por </a:t>
            </a:r>
            <a:r>
              <a:rPr lang="es-ES" sz="2400" dirty="0"/>
              <a:t>un lado, tanto el modelo de Oparin-</a:t>
            </a:r>
            <a:r>
              <a:rPr lang="es-ES" sz="2400" dirty="0" err="1"/>
              <a:t>Haldane</a:t>
            </a:r>
            <a:r>
              <a:rPr lang="es-ES" sz="2400" dirty="0"/>
              <a:t> como los experimentos de tipo Miller-</a:t>
            </a:r>
            <a:r>
              <a:rPr lang="es-ES" sz="2400" dirty="0" err="1"/>
              <a:t>Urey</a:t>
            </a:r>
            <a:r>
              <a:rPr lang="es-ES" sz="2400" dirty="0"/>
              <a:t> </a:t>
            </a:r>
            <a:r>
              <a:rPr lang="es-ES" sz="2400" dirty="0" smtClean="0"/>
              <a:t>suponían </a:t>
            </a:r>
            <a:r>
              <a:rPr lang="es-ES" sz="2400" dirty="0"/>
              <a:t>que el medio ambiente en el cual se llevaban a cabo las reacciones </a:t>
            </a:r>
            <a:r>
              <a:rPr lang="es-ES" sz="2400" dirty="0" smtClean="0"/>
              <a:t>químicas </a:t>
            </a:r>
            <a:r>
              <a:rPr lang="es-ES" sz="2400" dirty="0"/>
              <a:t>de </a:t>
            </a:r>
            <a:r>
              <a:rPr lang="es-ES" sz="2400" dirty="0" smtClean="0"/>
              <a:t>formación </a:t>
            </a:r>
            <a:r>
              <a:rPr lang="es-ES" sz="2400" dirty="0"/>
              <a:t>de </a:t>
            </a:r>
            <a:r>
              <a:rPr lang="es-ES" sz="2400" dirty="0" smtClean="0"/>
              <a:t>moléculas orgánicas, </a:t>
            </a:r>
            <a:r>
              <a:rPr lang="es-ES" sz="2400" i="1" u="sng" dirty="0"/>
              <a:t>era reductor</a:t>
            </a:r>
            <a:r>
              <a:rPr lang="es-ES" sz="2400" dirty="0"/>
              <a:t>, es decir, con mucho </a:t>
            </a:r>
            <a:r>
              <a:rPr lang="es-ES" sz="2400" dirty="0" smtClean="0"/>
              <a:t>hidrógeno </a:t>
            </a:r>
            <a:r>
              <a:rPr lang="es-ES" sz="2400" dirty="0"/>
              <a:t>y poco (o casi nada) de </a:t>
            </a:r>
            <a:r>
              <a:rPr lang="es-ES" sz="2400" dirty="0" smtClean="0"/>
              <a:t>oxígeno.</a:t>
            </a:r>
          </a:p>
          <a:p>
            <a:pPr algn="just"/>
            <a:r>
              <a:rPr lang="es-ES" sz="2400" dirty="0" smtClean="0"/>
              <a:t> </a:t>
            </a:r>
          </a:p>
          <a:p>
            <a:pPr algn="just"/>
            <a:r>
              <a:rPr lang="es-ES" sz="2400" dirty="0" smtClean="0"/>
              <a:t>Lo anterior obedece </a:t>
            </a:r>
            <a:r>
              <a:rPr lang="es-ES" sz="2400" dirty="0"/>
              <a:t>a que el </a:t>
            </a:r>
            <a:r>
              <a:rPr lang="es-ES" sz="2400" dirty="0" smtClean="0"/>
              <a:t>oxígeno </a:t>
            </a:r>
            <a:r>
              <a:rPr lang="es-ES" sz="2400" dirty="0"/>
              <a:t>es un </a:t>
            </a:r>
            <a:r>
              <a:rPr lang="es-ES" sz="2400" dirty="0" smtClean="0"/>
              <a:t>elemento </a:t>
            </a:r>
            <a:r>
              <a:rPr lang="es-ES" sz="2400" dirty="0"/>
              <a:t>muy reactivo </a:t>
            </a:r>
            <a:r>
              <a:rPr lang="es-ES" sz="2400" dirty="0" smtClean="0"/>
              <a:t>químicamente, reacciona </a:t>
            </a:r>
            <a:r>
              <a:rPr lang="es-ES" sz="2400" dirty="0"/>
              <a:t>con casi todo lo que le pongan enfrente; en presencia de </a:t>
            </a:r>
            <a:r>
              <a:rPr lang="es-ES" sz="2400" dirty="0" smtClean="0"/>
              <a:t>oxígeno </a:t>
            </a:r>
            <a:r>
              <a:rPr lang="es-ES" sz="2400" dirty="0"/>
              <a:t>libre las reacciones </a:t>
            </a:r>
            <a:r>
              <a:rPr lang="es-ES" sz="2400" dirty="0" smtClean="0"/>
              <a:t>químicas </a:t>
            </a:r>
            <a:r>
              <a:rPr lang="es-ES" sz="2400" dirty="0"/>
              <a:t>que forman </a:t>
            </a:r>
            <a:r>
              <a:rPr lang="es-ES" sz="2400" dirty="0" smtClean="0"/>
              <a:t>proteínas </a:t>
            </a:r>
            <a:r>
              <a:rPr lang="es-ES" sz="2400" dirty="0"/>
              <a:t>y </a:t>
            </a:r>
            <a:r>
              <a:rPr lang="es-ES" sz="2400" dirty="0" smtClean="0"/>
              <a:t>ácidos </a:t>
            </a:r>
            <a:r>
              <a:rPr lang="es-ES" sz="2400" dirty="0"/>
              <a:t>nucleicos </a:t>
            </a:r>
            <a:r>
              <a:rPr lang="es-ES" sz="2400" i="1" dirty="0"/>
              <a:t>no se pueden llevar a cabo, porque el </a:t>
            </a:r>
            <a:r>
              <a:rPr lang="es-ES" sz="2400" i="1" dirty="0" smtClean="0"/>
              <a:t>oxígeno </a:t>
            </a:r>
            <a:r>
              <a:rPr lang="es-ES" sz="2400" i="1" dirty="0"/>
              <a:t>“bloquea” dichas reacciones, impidiendo que se realicen</a:t>
            </a:r>
            <a:r>
              <a:rPr lang="es-ES" sz="2400" dirty="0"/>
              <a:t>. </a:t>
            </a:r>
            <a:endParaRPr lang="es-ES" sz="2400" dirty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3200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09496265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Ser vivo : 95% : C, H, O, N.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676400"/>
            <a:ext cx="7924800" cy="4495800"/>
          </a:xfrm>
          <a:prstGeom prst="rect">
            <a:avLst/>
          </a:prstGeom>
        </p:spPr>
        <p:txBody>
          <a:bodyPr vert="horz" tIns="91440" rIns="9144" bIns="91440" rtlCol="0" anchor="t">
            <a:normAutofit fontScale="92500" lnSpcReduction="1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s-ES" sz="2400" dirty="0" smtClean="0"/>
              <a:t>A partir de las cuales se forman biomoléculas comunes en todos los seres vivos.</a:t>
            </a:r>
          </a:p>
          <a:p>
            <a:pPr algn="l"/>
            <a:endParaRPr lang="es-ES" sz="2400" dirty="0" smtClean="0"/>
          </a:p>
          <a:p>
            <a:pPr algn="l"/>
            <a:r>
              <a:rPr lang="es-ES" sz="2400" dirty="0" smtClean="0"/>
              <a:t>Estas biomoléculas están compuestas de nucleótidos, formados por bases nitrogenadas, monosacáridos, pentosas y acido fosfórico. De acuerdo con la naturaleza de las pentosas los nucleótidos forman:</a:t>
            </a:r>
          </a:p>
          <a:p>
            <a:pPr marL="342900" indent="-342900" algn="ctr">
              <a:buFont typeface="Wingdings" charset="2"/>
              <a:buChar char="ü"/>
            </a:pPr>
            <a:r>
              <a:rPr lang="es-ES" sz="2400" b="1" dirty="0" smtClean="0"/>
              <a:t>ácido </a:t>
            </a:r>
            <a:r>
              <a:rPr lang="es-ES" sz="2400" b="1" dirty="0" err="1" smtClean="0"/>
              <a:t>ribonucléico</a:t>
            </a:r>
            <a:r>
              <a:rPr lang="es-ES" sz="2400" b="1" dirty="0" smtClean="0"/>
              <a:t>:  </a:t>
            </a:r>
            <a:r>
              <a:rPr lang="es-ES" sz="2400" dirty="0"/>
              <a:t>encargados de la trasferencia de </a:t>
            </a:r>
            <a:r>
              <a:rPr lang="es-ES" sz="2400" dirty="0" err="1"/>
              <a:t>aa</a:t>
            </a:r>
            <a:r>
              <a:rPr lang="es-ES" sz="2400" dirty="0"/>
              <a:t>, la </a:t>
            </a:r>
            <a:r>
              <a:rPr lang="es-ES" sz="2400" dirty="0" smtClean="0"/>
              <a:t>codificación genética </a:t>
            </a:r>
            <a:r>
              <a:rPr lang="es-ES" sz="2400" dirty="0"/>
              <a:t>y la estructura </a:t>
            </a:r>
            <a:r>
              <a:rPr lang="es-ES" sz="2400" dirty="0" err="1" smtClean="0"/>
              <a:t>ribosamal</a:t>
            </a:r>
            <a:r>
              <a:rPr lang="es-ES" sz="2400" dirty="0" smtClean="0"/>
              <a:t>.</a:t>
            </a:r>
            <a:endParaRPr lang="es-ES" sz="2400" dirty="0"/>
          </a:p>
          <a:p>
            <a:pPr algn="ctr"/>
            <a:endParaRPr lang="es-ES" sz="2400" dirty="0" smtClean="0"/>
          </a:p>
          <a:p>
            <a:pPr marL="342900" indent="-342900" algn="ctr">
              <a:buFont typeface="Wingdings" charset="2"/>
              <a:buChar char="ü"/>
            </a:pPr>
            <a:r>
              <a:rPr lang="es-ES" sz="2400" b="1" dirty="0" smtClean="0"/>
              <a:t>ácido </a:t>
            </a:r>
            <a:r>
              <a:rPr lang="es-ES" sz="2400" b="1" dirty="0" err="1" smtClean="0"/>
              <a:t>desoxirribonucléico</a:t>
            </a:r>
            <a:r>
              <a:rPr lang="es-ES" sz="2400" b="1" dirty="0" smtClean="0"/>
              <a:t> </a:t>
            </a:r>
            <a:r>
              <a:rPr lang="es-ES" sz="2400" dirty="0" smtClean="0"/>
              <a:t>contienen la información de la célula. </a:t>
            </a:r>
            <a:endParaRPr lang="es-ES" sz="2400" b="1" dirty="0" smtClean="0"/>
          </a:p>
          <a:p>
            <a:pPr algn="l"/>
            <a:r>
              <a:rPr lang="es-ES" sz="2400" dirty="0" smtClean="0"/>
              <a:t> </a:t>
            </a:r>
          </a:p>
          <a:p>
            <a:pPr algn="l"/>
            <a:r>
              <a:rPr lang="es-ES" sz="2400" smtClean="0"/>
              <a:t> </a:t>
            </a:r>
            <a:endParaRPr lang="es-ES" sz="2400" dirty="0"/>
          </a:p>
          <a:p>
            <a:pPr algn="l"/>
            <a:endParaRPr lang="es-ES" sz="3200" dirty="0" smtClean="0"/>
          </a:p>
          <a:p>
            <a:pPr algn="l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18644695"/>
      </p:ext>
    </p:extLst>
  </p:cSld>
  <p:clrMapOvr>
    <a:masterClrMapping/>
  </p:clrMapOvr>
  <p:transition xmlns:p14="http://schemas.microsoft.com/office/powerpoint/2010/main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Sin embargo 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 fontScale="92500" lnSpcReduction="2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sz="2400" dirty="0"/>
              <a:t>A</a:t>
            </a:r>
            <a:r>
              <a:rPr lang="es-ES" sz="2400" dirty="0" smtClean="0"/>
              <a:t>lgunos </a:t>
            </a:r>
            <a:r>
              <a:rPr lang="es-ES" sz="2400" dirty="0"/>
              <a:t>modelos </a:t>
            </a:r>
            <a:r>
              <a:rPr lang="es-ES" sz="2400" dirty="0" smtClean="0"/>
              <a:t>teóricos </a:t>
            </a:r>
            <a:r>
              <a:rPr lang="es-ES" sz="2400" dirty="0"/>
              <a:t>recientes de la </a:t>
            </a:r>
            <a:r>
              <a:rPr lang="es-ES" sz="2400" dirty="0" smtClean="0"/>
              <a:t>formación </a:t>
            </a:r>
            <a:r>
              <a:rPr lang="es-ES" sz="2400" dirty="0"/>
              <a:t>de la Tierra sugieren que, en lugar de reductora, la </a:t>
            </a:r>
            <a:r>
              <a:rPr lang="es-ES" sz="2400" dirty="0" smtClean="0"/>
              <a:t>atmósfera </a:t>
            </a:r>
            <a:r>
              <a:rPr lang="es-ES" sz="2400" dirty="0"/>
              <a:t>primitiva era medianamente oxidante (con algo de </a:t>
            </a:r>
            <a:r>
              <a:rPr lang="es-ES" sz="2400" dirty="0" smtClean="0"/>
              <a:t>oxígeno).</a:t>
            </a:r>
          </a:p>
          <a:p>
            <a:pPr algn="just"/>
            <a:r>
              <a:rPr lang="es-ES" sz="2400" dirty="0" smtClean="0"/>
              <a:t> </a:t>
            </a:r>
          </a:p>
          <a:p>
            <a:pPr algn="just"/>
            <a:r>
              <a:rPr lang="es-ES" sz="2400" dirty="0" smtClean="0"/>
              <a:t>Esto puede confirmarse </a:t>
            </a:r>
            <a:r>
              <a:rPr lang="es-ES" sz="2400" dirty="0"/>
              <a:t>por observaciones recientes realizadas en </a:t>
            </a:r>
            <a:r>
              <a:rPr lang="es-ES" sz="2400" dirty="0" smtClean="0"/>
              <a:t>yacimientos volcánicos </a:t>
            </a:r>
            <a:r>
              <a:rPr lang="es-ES" sz="2400" dirty="0"/>
              <a:t>al norte de </a:t>
            </a:r>
            <a:r>
              <a:rPr lang="es-ES" sz="2400" dirty="0" smtClean="0"/>
              <a:t>África </a:t>
            </a:r>
            <a:r>
              <a:rPr lang="es-ES" sz="2400" dirty="0"/>
              <a:t>que datan de hace </a:t>
            </a:r>
            <a:r>
              <a:rPr lang="es-ES" sz="2400" dirty="0" smtClean="0"/>
              <a:t>más </a:t>
            </a:r>
            <a:r>
              <a:rPr lang="es-ES" sz="2400" dirty="0"/>
              <a:t>de 4000 millones de </a:t>
            </a:r>
            <a:r>
              <a:rPr lang="es-ES" sz="2400" dirty="0" smtClean="0"/>
              <a:t>años.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S</a:t>
            </a:r>
            <a:r>
              <a:rPr lang="es-ES" sz="2400" dirty="0" smtClean="0"/>
              <a:t>e </a:t>
            </a:r>
            <a:r>
              <a:rPr lang="es-ES" sz="2400" dirty="0"/>
              <a:t>ha encontrado </a:t>
            </a:r>
            <a:r>
              <a:rPr lang="es-ES" sz="2400" dirty="0" smtClean="0"/>
              <a:t>abundante </a:t>
            </a:r>
            <a:r>
              <a:rPr lang="es-ES" sz="2400" dirty="0"/>
              <a:t>“</a:t>
            </a:r>
            <a:r>
              <a:rPr lang="es-ES" sz="2400" dirty="0" err="1"/>
              <a:t>oxígeno</a:t>
            </a:r>
            <a:r>
              <a:rPr lang="es-ES" sz="2400" dirty="0"/>
              <a:t> </a:t>
            </a:r>
            <a:r>
              <a:rPr lang="es-ES" sz="2400" dirty="0" err="1"/>
              <a:t>prehistórico</a:t>
            </a:r>
            <a:r>
              <a:rPr lang="es-ES" sz="2400" dirty="0"/>
              <a:t>” (es decir, con </a:t>
            </a:r>
            <a:r>
              <a:rPr lang="es-ES" sz="2400" dirty="0" err="1"/>
              <a:t>composición</a:t>
            </a:r>
            <a:r>
              <a:rPr lang="es-ES" sz="2400" dirty="0"/>
              <a:t> </a:t>
            </a:r>
            <a:r>
              <a:rPr lang="es-ES" sz="2400" dirty="0" err="1"/>
              <a:t>isotópica</a:t>
            </a:r>
            <a:r>
              <a:rPr lang="es-ES" sz="2400" dirty="0"/>
              <a:t> muy diferente a la observada actualmente), atrapado en los minerales que conforman dichos </a:t>
            </a:r>
            <a:r>
              <a:rPr lang="es-ES" sz="2400" dirty="0" smtClean="0"/>
              <a:t>yacimientos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b="1" u="sng" dirty="0" smtClean="0"/>
              <a:t>Aparentemente</a:t>
            </a:r>
            <a:r>
              <a:rPr lang="es-ES" sz="2400" b="1" u="sng" dirty="0"/>
              <a:t>, la </a:t>
            </a:r>
            <a:r>
              <a:rPr lang="es-ES" sz="2400" b="1" u="sng" dirty="0" err="1"/>
              <a:t>atmósfera</a:t>
            </a:r>
            <a:r>
              <a:rPr lang="es-ES" sz="2400" b="1" u="sng" dirty="0"/>
              <a:t> </a:t>
            </a:r>
            <a:r>
              <a:rPr lang="es-ES" sz="2400" b="1" u="sng" dirty="0" smtClean="0"/>
              <a:t>primitiva </a:t>
            </a:r>
            <a:r>
              <a:rPr lang="es-ES" sz="2400" b="1" u="sng" dirty="0"/>
              <a:t>no albergaba las condiciones reductoras para que se llevara a cabo la </a:t>
            </a:r>
            <a:r>
              <a:rPr lang="es-ES" sz="2400" b="1" u="sng" dirty="0" err="1"/>
              <a:t>formación</a:t>
            </a:r>
            <a:r>
              <a:rPr lang="es-ES" sz="2400" b="1" u="sng" dirty="0"/>
              <a:t> de </a:t>
            </a:r>
            <a:r>
              <a:rPr lang="es-ES" sz="2400" b="1" u="sng" dirty="0" err="1"/>
              <a:t>moléculas</a:t>
            </a:r>
            <a:r>
              <a:rPr lang="es-ES" sz="2400" b="1" u="sng" dirty="0"/>
              <a:t> </a:t>
            </a:r>
            <a:r>
              <a:rPr lang="es-ES" sz="2400" b="1" u="sng" dirty="0" err="1"/>
              <a:t>orgánicas</a:t>
            </a:r>
            <a:r>
              <a:rPr lang="es-ES" sz="2400" b="1" u="sng" dirty="0"/>
              <a:t> </a:t>
            </a:r>
            <a:r>
              <a:rPr lang="es-ES" sz="2400" b="1" u="sng" dirty="0" smtClean="0"/>
              <a:t>complejas.</a:t>
            </a:r>
            <a:endParaRPr lang="es-ES" sz="2400" b="1" u="sng" dirty="0"/>
          </a:p>
          <a:p>
            <a:pPr algn="just"/>
            <a:r>
              <a:rPr lang="es-ES" sz="2400" dirty="0" smtClean="0"/>
              <a:t>. </a:t>
            </a:r>
            <a:endParaRPr lang="es-ES" sz="2400" dirty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3200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6358445"/>
      </p:ext>
    </p:extLst>
  </p:cSld>
  <p:clrMapOvr>
    <a:masterClrMapping/>
  </p:clrMapOvr>
  <p:transition xmlns:p14="http://schemas.microsoft.com/office/powerpoint/2010/main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3200" dirty="0" smtClean="0"/>
              <a:t>¿</a:t>
            </a:r>
            <a:r>
              <a:rPr lang="es-ES" sz="3200" dirty="0"/>
              <a:t>qué fue primero, las </a:t>
            </a:r>
            <a:r>
              <a:rPr lang="es-ES" sz="3200" dirty="0" smtClean="0"/>
              <a:t>proteínas </a:t>
            </a:r>
            <a:r>
              <a:rPr lang="es-ES" sz="3200" dirty="0"/>
              <a:t>o los </a:t>
            </a:r>
            <a:r>
              <a:rPr lang="es-ES" sz="3200" dirty="0" smtClean="0"/>
              <a:t>ácidos </a:t>
            </a:r>
            <a:r>
              <a:rPr lang="es-ES" sz="3200" dirty="0"/>
              <a:t>nucleicos? 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 fontScale="85000" lnSpcReduction="1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sz="2400" dirty="0" smtClean="0"/>
              <a:t>Al </a:t>
            </a:r>
            <a:r>
              <a:rPr lang="es-ES" sz="2400" dirty="0"/>
              <a:t>principio se </a:t>
            </a:r>
            <a:r>
              <a:rPr lang="es-ES" sz="2400" dirty="0" smtClean="0"/>
              <a:t>creía </a:t>
            </a:r>
            <a:r>
              <a:rPr lang="es-ES" sz="2400" dirty="0"/>
              <a:t>que los dos tipos de </a:t>
            </a:r>
            <a:r>
              <a:rPr lang="es-ES" sz="2400" dirty="0" smtClean="0"/>
              <a:t>moléculas </a:t>
            </a:r>
            <a:r>
              <a:rPr lang="es-ES" sz="2400" dirty="0"/>
              <a:t>evolucionaron juntos, unas dependiendo de las otras.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Pero </a:t>
            </a:r>
            <a:r>
              <a:rPr lang="es-ES" sz="2400" dirty="0"/>
              <a:t>la </a:t>
            </a:r>
            <a:r>
              <a:rPr lang="es-ES" sz="2400" dirty="0" smtClean="0"/>
              <a:t>interrelación </a:t>
            </a:r>
            <a:r>
              <a:rPr lang="es-ES" sz="2400" dirty="0"/>
              <a:t>entre </a:t>
            </a:r>
            <a:r>
              <a:rPr lang="es-ES" sz="2400" dirty="0" smtClean="0"/>
              <a:t>ácidos </a:t>
            </a:r>
            <a:r>
              <a:rPr lang="es-ES" sz="2400" dirty="0"/>
              <a:t>nucleicos y </a:t>
            </a:r>
            <a:r>
              <a:rPr lang="es-ES" sz="2400" dirty="0" smtClean="0"/>
              <a:t>proteínas </a:t>
            </a:r>
            <a:r>
              <a:rPr lang="es-ES" sz="2400" dirty="0"/>
              <a:t>es tan compleja, que parece poco probable (o acaso imposible</a:t>
            </a:r>
            <a:r>
              <a:rPr lang="es-ES" sz="2400" dirty="0" smtClean="0"/>
              <a:t>).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Un </a:t>
            </a:r>
            <a:r>
              <a:rPr lang="es-ES" sz="2400" dirty="0"/>
              <a:t>grupo de investigadores, entre los que destacan T. R. </a:t>
            </a:r>
            <a:r>
              <a:rPr lang="es-ES" sz="2400" dirty="0" err="1"/>
              <a:t>Cech</a:t>
            </a:r>
            <a:r>
              <a:rPr lang="es-ES" sz="2400" dirty="0"/>
              <a:t>, H. F. </a:t>
            </a:r>
            <a:r>
              <a:rPr lang="es-ES" sz="2400" dirty="0" err="1"/>
              <a:t>Noller</a:t>
            </a:r>
            <a:r>
              <a:rPr lang="es-ES" sz="2400" dirty="0"/>
              <a:t> y W. </a:t>
            </a:r>
            <a:r>
              <a:rPr lang="es-ES" sz="2400" dirty="0" smtClean="0"/>
              <a:t>Gilbert: </a:t>
            </a:r>
            <a:r>
              <a:rPr lang="es-ES" sz="2400" dirty="0"/>
              <a:t>han encontrado una respuesta satisfactoria a esta interrogante, guiados por las </a:t>
            </a:r>
            <a:r>
              <a:rPr lang="es-ES" sz="2400" dirty="0" smtClean="0"/>
              <a:t>propuestas </a:t>
            </a:r>
            <a:r>
              <a:rPr lang="es-ES" sz="2400" dirty="0"/>
              <a:t>de F. Crick, R. </a:t>
            </a:r>
            <a:r>
              <a:rPr lang="es-ES" sz="2400" dirty="0" err="1"/>
              <a:t>Orgel</a:t>
            </a:r>
            <a:r>
              <a:rPr lang="es-ES" sz="2400" dirty="0"/>
              <a:t> y C. R. </a:t>
            </a:r>
            <a:r>
              <a:rPr lang="es-ES" sz="2400" dirty="0" err="1"/>
              <a:t>Woese</a:t>
            </a:r>
            <a:r>
              <a:rPr lang="es-ES" sz="2400" dirty="0"/>
              <a:t>. </a:t>
            </a:r>
            <a:r>
              <a:rPr lang="es-ES" sz="2400" dirty="0" err="1"/>
              <a:t>Cech</a:t>
            </a:r>
            <a:r>
              <a:rPr lang="es-ES" sz="2400" dirty="0"/>
              <a:t> y </a:t>
            </a:r>
            <a:r>
              <a:rPr lang="es-ES" sz="2400" dirty="0" err="1" smtClean="0"/>
              <a:t>Noller</a:t>
            </a:r>
            <a:endParaRPr lang="es-ES" sz="2400" dirty="0" smtClean="0"/>
          </a:p>
          <a:p>
            <a:pPr algn="just"/>
            <a:endParaRPr lang="es-ES" sz="2400" i="1" dirty="0"/>
          </a:p>
          <a:p>
            <a:pPr algn="just"/>
            <a:r>
              <a:rPr lang="es-ES" sz="2400" i="1" dirty="0"/>
              <a:t>D</a:t>
            </a:r>
            <a:r>
              <a:rPr lang="es-ES" sz="2400" i="1" dirty="0" smtClean="0"/>
              <a:t>emostraron experimentalmente </a:t>
            </a:r>
            <a:r>
              <a:rPr lang="es-ES" sz="2400" i="1" dirty="0"/>
              <a:t>que el ARN es una </a:t>
            </a:r>
            <a:r>
              <a:rPr lang="es-ES" sz="2400" i="1" dirty="0" smtClean="0"/>
              <a:t>molécula </a:t>
            </a:r>
            <a:r>
              <a:rPr lang="es-ES" sz="2400" i="1" dirty="0"/>
              <a:t>muy </a:t>
            </a:r>
            <a:r>
              <a:rPr lang="es-ES" sz="2400" i="1" dirty="0" smtClean="0"/>
              <a:t>versátil, </a:t>
            </a:r>
            <a:r>
              <a:rPr lang="es-ES" sz="2400" i="1" dirty="0"/>
              <a:t>que puede reproducirse a sí misma, que puede autocatalizarse y catalizar otras reacciones </a:t>
            </a:r>
            <a:r>
              <a:rPr lang="es-ES" sz="2400" i="1" dirty="0" smtClean="0"/>
              <a:t>químicas </a:t>
            </a:r>
            <a:r>
              <a:rPr lang="es-ES" sz="2400" i="1" dirty="0"/>
              <a:t>con otras </a:t>
            </a:r>
            <a:r>
              <a:rPr lang="es-ES" sz="2400" i="1" dirty="0" smtClean="0"/>
              <a:t>moléculas, </a:t>
            </a:r>
            <a:r>
              <a:rPr lang="es-ES" sz="2400" i="1" dirty="0"/>
              <a:t>que puede construir </a:t>
            </a:r>
            <a:r>
              <a:rPr lang="es-ES" sz="2400" i="1" dirty="0" smtClean="0"/>
              <a:t>proteínas </a:t>
            </a:r>
            <a:r>
              <a:rPr lang="es-ES" sz="2400" i="1" dirty="0"/>
              <a:t>o degradarlas; es decir, que la </a:t>
            </a:r>
            <a:r>
              <a:rPr lang="es-ES" sz="2400" i="1" dirty="0" smtClean="0"/>
              <a:t>molécula </a:t>
            </a:r>
            <a:r>
              <a:rPr lang="es-ES" sz="2400" i="1" dirty="0"/>
              <a:t>sola de ARN puede realizar </a:t>
            </a:r>
            <a:r>
              <a:rPr lang="es-ES" sz="2400" i="1" dirty="0" smtClean="0"/>
              <a:t>muchas </a:t>
            </a:r>
            <a:r>
              <a:rPr lang="es-ES" sz="2400" i="1" dirty="0"/>
              <a:t>reacciones </a:t>
            </a:r>
            <a:r>
              <a:rPr lang="es-ES" sz="2400" i="1" dirty="0" smtClean="0"/>
              <a:t>metabólicas.</a:t>
            </a:r>
            <a:endParaRPr lang="es-ES" sz="2400" i="1" dirty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3200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28376780"/>
      </p:ext>
    </p:extLst>
  </p:cSld>
  <p:clrMapOvr>
    <a:masterClrMapping/>
  </p:clrMapOvr>
  <p:transition xmlns:p14="http://schemas.microsoft.com/office/powerpoint/2010/main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Walter Gilbert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dirty="0"/>
              <a:t>De acuerdo con Gilbert, a este mundo de ARN se le incorporaron </a:t>
            </a:r>
            <a:r>
              <a:rPr lang="es-ES" dirty="0" smtClean="0"/>
              <a:t>después </a:t>
            </a:r>
            <a:r>
              <a:rPr lang="es-ES" dirty="0"/>
              <a:t>las </a:t>
            </a:r>
            <a:r>
              <a:rPr lang="es-ES" dirty="0" smtClean="0"/>
              <a:t>proteínas, estableciéndose </a:t>
            </a:r>
            <a:r>
              <a:rPr lang="es-ES" dirty="0"/>
              <a:t>una </a:t>
            </a:r>
            <a:r>
              <a:rPr lang="es-ES" dirty="0" smtClean="0"/>
              <a:t>interrelación </a:t>
            </a:r>
            <a:r>
              <a:rPr lang="es-ES" dirty="0"/>
              <a:t>cada vez </a:t>
            </a:r>
            <a:r>
              <a:rPr lang="es-ES" dirty="0" smtClean="0"/>
              <a:t>más </a:t>
            </a:r>
            <a:r>
              <a:rPr lang="es-ES" dirty="0"/>
              <a:t>complicada entre </a:t>
            </a:r>
            <a:r>
              <a:rPr lang="es-ES" dirty="0" smtClean="0"/>
              <a:t>é</a:t>
            </a:r>
            <a:r>
              <a:rPr lang="es-ES" dirty="0" smtClean="0"/>
              <a:t>stas </a:t>
            </a:r>
            <a:r>
              <a:rPr lang="es-ES" dirty="0"/>
              <a:t>y los </a:t>
            </a:r>
            <a:r>
              <a:rPr lang="es-ES" dirty="0" smtClean="0"/>
              <a:t>ácidos </a:t>
            </a:r>
            <a:r>
              <a:rPr lang="es-ES" dirty="0"/>
              <a:t>nucleicos.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r>
              <a:rPr lang="es-ES" sz="3200" dirty="0" smtClean="0"/>
              <a:t>De </a:t>
            </a:r>
            <a:r>
              <a:rPr lang="es-ES" sz="3200" dirty="0"/>
              <a:t>este modo, el problema de qué fue primero quedaba resuelto: </a:t>
            </a:r>
            <a:r>
              <a:rPr lang="es-ES" sz="3200" b="1" i="1" u="sng" dirty="0" smtClean="0"/>
              <a:t>primero </a:t>
            </a:r>
            <a:r>
              <a:rPr lang="es-ES" sz="3200" b="1" i="1" u="sng" dirty="0"/>
              <a:t>fueron los </a:t>
            </a:r>
            <a:r>
              <a:rPr lang="es-ES" sz="3200" b="1" i="1" u="sng" dirty="0" smtClean="0"/>
              <a:t>ácidos </a:t>
            </a:r>
            <a:r>
              <a:rPr lang="es-ES" sz="3200" b="1" i="1" u="sng" dirty="0"/>
              <a:t>nucleicos (ARN y ADN) y </a:t>
            </a:r>
            <a:r>
              <a:rPr lang="es-ES" sz="3200" b="1" i="1" u="sng" dirty="0" smtClean="0"/>
              <a:t>después </a:t>
            </a:r>
            <a:r>
              <a:rPr lang="es-ES" sz="3200" b="1" i="1" u="sng" dirty="0"/>
              <a:t>fueron las </a:t>
            </a:r>
            <a:r>
              <a:rPr lang="es-ES" sz="3200" b="1" i="1" u="sng" dirty="0" smtClean="0"/>
              <a:t>proteínas. </a:t>
            </a:r>
            <a:endParaRPr lang="es-ES" sz="3200" b="1" i="1" u="sng" dirty="0"/>
          </a:p>
          <a:p>
            <a:pPr algn="just"/>
            <a:endParaRPr lang="es-ES" sz="2400" b="1" i="1" u="sng" dirty="0" smtClean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3200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652277574"/>
      </p:ext>
    </p:extLst>
  </p:cSld>
  <p:clrMapOvr>
    <a:masterClrMapping/>
  </p:clrMapOvr>
  <p:transition xmlns:p14="http://schemas.microsoft.com/office/powerpoint/2010/main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/>
              <a:t>¿</a:t>
            </a:r>
            <a:r>
              <a:rPr lang="es-ES" sz="3200" b="1" dirty="0"/>
              <a:t>Y el agua? </a:t>
            </a:r>
            <a:endParaRPr lang="es-ES" sz="3200" dirty="0"/>
          </a:p>
          <a:p>
            <a:pPr algn="ctr"/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es-ES" dirty="0"/>
          </a:p>
          <a:p>
            <a:pPr algn="just"/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ARN es una </a:t>
            </a:r>
            <a:r>
              <a:rPr lang="es-ES" dirty="0" smtClean="0"/>
              <a:t>molécula </a:t>
            </a:r>
            <a:r>
              <a:rPr lang="es-ES" dirty="0"/>
              <a:t>en </a:t>
            </a:r>
            <a:r>
              <a:rPr lang="es-ES" dirty="0" smtClean="0"/>
              <a:t>extremo </a:t>
            </a:r>
            <a:r>
              <a:rPr lang="es-ES" dirty="0"/>
              <a:t>susceptible a la </a:t>
            </a:r>
            <a:r>
              <a:rPr lang="es-ES" b="1" i="1" dirty="0" smtClean="0"/>
              <a:t>hidrólisis, </a:t>
            </a:r>
            <a:r>
              <a:rPr lang="es-ES" dirty="0" smtClean="0"/>
              <a:t>lo </a:t>
            </a:r>
            <a:r>
              <a:rPr lang="es-ES" dirty="0"/>
              <a:t>que </a:t>
            </a:r>
            <a:r>
              <a:rPr lang="es-ES" b="1" i="1" dirty="0" smtClean="0"/>
              <a:t>significa </a:t>
            </a:r>
            <a:r>
              <a:rPr lang="es-ES" b="1" i="1" dirty="0"/>
              <a:t>que se descompone en agua con mucha facilidad. </a:t>
            </a:r>
            <a:endParaRPr lang="es-ES" b="1" i="1" dirty="0" smtClean="0"/>
          </a:p>
          <a:p>
            <a:pPr algn="just"/>
            <a:endParaRPr lang="es-ES" b="1" i="1" dirty="0"/>
          </a:p>
          <a:p>
            <a:pPr algn="just"/>
            <a:r>
              <a:rPr lang="es-ES" dirty="0" smtClean="0"/>
              <a:t>Por </a:t>
            </a:r>
            <a:r>
              <a:rPr lang="es-ES" dirty="0"/>
              <a:t>lo tanto, si las </a:t>
            </a:r>
            <a:r>
              <a:rPr lang="es-ES" dirty="0" smtClean="0"/>
              <a:t>primeras moléculas orgánicas </a:t>
            </a:r>
            <a:r>
              <a:rPr lang="es-ES" dirty="0"/>
              <a:t>de importancia para la vida fueron de ARN, entonces </a:t>
            </a:r>
            <a:r>
              <a:rPr lang="es-ES" b="1" dirty="0"/>
              <a:t>no pudieron haberse formado en la Tierra </a:t>
            </a:r>
            <a:r>
              <a:rPr lang="es-ES" b="1" dirty="0" smtClean="0"/>
              <a:t>primitiva</a:t>
            </a:r>
            <a:r>
              <a:rPr lang="es-ES" b="1" dirty="0"/>
              <a:t>, </a:t>
            </a:r>
            <a:r>
              <a:rPr lang="es-ES" dirty="0"/>
              <a:t>ya que </a:t>
            </a:r>
            <a:r>
              <a:rPr lang="es-ES" dirty="0" smtClean="0"/>
              <a:t>ésta, </a:t>
            </a:r>
            <a:r>
              <a:rPr lang="es-ES" dirty="0"/>
              <a:t>en sus </a:t>
            </a:r>
            <a:r>
              <a:rPr lang="es-ES" dirty="0" smtClean="0"/>
              <a:t>orígenes, </a:t>
            </a:r>
            <a:r>
              <a:rPr lang="es-ES" dirty="0"/>
              <a:t>era </a:t>
            </a:r>
            <a:r>
              <a:rPr lang="es-ES" b="1" i="1" dirty="0"/>
              <a:t>un planeta rebosante hasta el tope de agua</a:t>
            </a:r>
            <a:r>
              <a:rPr lang="es-ES" dirty="0"/>
              <a:t>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b="1" i="1" u="sng" dirty="0" smtClean="0"/>
              <a:t>La </a:t>
            </a:r>
            <a:r>
              <a:rPr lang="es-ES" b="1" i="1" u="sng" dirty="0"/>
              <a:t>idea de Oparin y </a:t>
            </a:r>
            <a:r>
              <a:rPr lang="es-ES" b="1" i="1" u="sng" dirty="0" err="1"/>
              <a:t>Haldane</a:t>
            </a:r>
            <a:r>
              <a:rPr lang="es-ES" b="1" i="1" u="sng" dirty="0"/>
              <a:t>, de una </a:t>
            </a:r>
            <a:r>
              <a:rPr lang="es-ES" b="1" i="1" u="sng" dirty="0" smtClean="0"/>
              <a:t>Tierra </a:t>
            </a:r>
            <a:r>
              <a:rPr lang="es-ES" b="1" i="1" u="sng" dirty="0"/>
              <a:t>primitiva con sus mares llenos de </a:t>
            </a:r>
            <a:r>
              <a:rPr lang="es-ES" b="1" i="1" u="sng" dirty="0" smtClean="0"/>
              <a:t>materia </a:t>
            </a:r>
            <a:r>
              <a:rPr lang="es-ES" b="1" i="1" u="sng" dirty="0" err="1"/>
              <a:t>orgánica</a:t>
            </a:r>
            <a:r>
              <a:rPr lang="es-ES" b="1" i="1" u="sng" dirty="0"/>
              <a:t> (la “sopa </a:t>
            </a:r>
            <a:r>
              <a:rPr lang="es-ES" b="1" i="1" u="sng" dirty="0" smtClean="0"/>
              <a:t>orgánica” </a:t>
            </a:r>
            <a:r>
              <a:rPr lang="es-ES" b="1" i="1" u="sng" dirty="0"/>
              <a:t>de Oparin), parece entonces ser falsa. </a:t>
            </a:r>
            <a:endParaRPr lang="es-ES" b="1" i="1" u="sng" dirty="0"/>
          </a:p>
          <a:p>
            <a:pPr algn="just"/>
            <a:endParaRPr lang="es-ES" sz="2400" b="1" i="1" u="sng" dirty="0" smtClean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3200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612987906"/>
      </p:ext>
    </p:extLst>
  </p:cSld>
  <p:clrMapOvr>
    <a:masterClrMapping/>
  </p:clrMapOvr>
  <p:transition xmlns:p14="http://schemas.microsoft.com/office/powerpoint/2010/main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/>
              <a:t>¿</a:t>
            </a:r>
            <a:r>
              <a:rPr lang="es-ES" sz="3200" b="1" dirty="0"/>
              <a:t>Y el tiempo? </a:t>
            </a:r>
            <a:endParaRPr lang="es-ES" sz="3200" dirty="0"/>
          </a:p>
          <a:p>
            <a:pPr algn="ctr"/>
            <a:endParaRPr lang="es-ES" sz="3200" dirty="0"/>
          </a:p>
          <a:p>
            <a:pPr algn="ctr"/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 fontScale="77500" lnSpcReduction="2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dirty="0" smtClean="0"/>
              <a:t>Las </a:t>
            </a:r>
            <a:r>
              <a:rPr lang="es-ES" dirty="0"/>
              <a:t>investigaciones recientes sobre el origen de la vida que tienen que ver con los procesos </a:t>
            </a:r>
            <a:r>
              <a:rPr lang="es-ES" dirty="0" smtClean="0"/>
              <a:t>prebióticos </a:t>
            </a:r>
            <a:r>
              <a:rPr lang="es-ES" dirty="0"/>
              <a:t>y </a:t>
            </a:r>
            <a:r>
              <a:rPr lang="es-ES" dirty="0" smtClean="0"/>
              <a:t>protobióticos</a:t>
            </a:r>
            <a:r>
              <a:rPr lang="es-ES" dirty="0"/>
              <a:t>, hacen ver que en la Tierra </a:t>
            </a:r>
            <a:r>
              <a:rPr lang="es-ES" dirty="0" smtClean="0"/>
              <a:t>primitiva </a:t>
            </a:r>
            <a:r>
              <a:rPr lang="es-ES" dirty="0"/>
              <a:t>no </a:t>
            </a:r>
            <a:r>
              <a:rPr lang="es-ES" dirty="0" smtClean="0"/>
              <a:t>existían </a:t>
            </a:r>
            <a:r>
              <a:rPr lang="es-ES" dirty="0"/>
              <a:t>las condiciones para que dichos procesos se llevaran a cabo. 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Hasta </a:t>
            </a:r>
            <a:r>
              <a:rPr lang="es-ES" dirty="0"/>
              <a:t>hace no mucho se </a:t>
            </a:r>
            <a:r>
              <a:rPr lang="es-ES" dirty="0" smtClean="0"/>
              <a:t>creía </a:t>
            </a:r>
            <a:r>
              <a:rPr lang="es-ES" dirty="0"/>
              <a:t>que los primeros organismos vivos (organismos unicelulares como bacterias), aparecieron sobre la Tierra hace apenas 600 millones de </a:t>
            </a:r>
            <a:r>
              <a:rPr lang="es-ES" dirty="0" smtClean="0"/>
              <a:t>años.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Esta </a:t>
            </a:r>
            <a:r>
              <a:rPr lang="es-ES" dirty="0"/>
              <a:t>creencia estaba basada en la edad de los </a:t>
            </a:r>
            <a:r>
              <a:rPr lang="es-ES" dirty="0" smtClean="0"/>
              <a:t>fósiles </a:t>
            </a:r>
            <a:r>
              <a:rPr lang="es-ES" dirty="0"/>
              <a:t>de bacteria </a:t>
            </a:r>
            <a:r>
              <a:rPr lang="es-ES" dirty="0" smtClean="0"/>
              <a:t>más antiguos </a:t>
            </a:r>
            <a:r>
              <a:rPr lang="es-ES" dirty="0"/>
              <a:t>que se </a:t>
            </a:r>
            <a:r>
              <a:rPr lang="es-ES" dirty="0" smtClean="0"/>
              <a:t>habían </a:t>
            </a:r>
            <a:r>
              <a:rPr lang="es-ES" dirty="0"/>
              <a:t>encontrado.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Pero </a:t>
            </a:r>
            <a:r>
              <a:rPr lang="es-ES" dirty="0"/>
              <a:t>en 1992, los </a:t>
            </a:r>
            <a:r>
              <a:rPr lang="es-ES" dirty="0" smtClean="0"/>
              <a:t>paleontólogos </a:t>
            </a:r>
            <a:r>
              <a:rPr lang="es-ES" dirty="0"/>
              <a:t>encontraron, en </a:t>
            </a:r>
            <a:r>
              <a:rPr lang="es-ES" dirty="0" smtClean="0"/>
              <a:t>Sudáfrica </a:t>
            </a:r>
            <a:r>
              <a:rPr lang="es-ES" dirty="0"/>
              <a:t>y en el oeste de Australia, en los estromatolitos </a:t>
            </a:r>
            <a:r>
              <a:rPr lang="es-ES" dirty="0" smtClean="0"/>
              <a:t>más </a:t>
            </a:r>
            <a:r>
              <a:rPr lang="es-ES" dirty="0"/>
              <a:t>antiguos del </a:t>
            </a:r>
            <a:r>
              <a:rPr lang="es-ES" dirty="0" smtClean="0"/>
              <a:t>planeta</a:t>
            </a:r>
            <a:r>
              <a:rPr lang="es-ES" dirty="0"/>
              <a:t>, </a:t>
            </a:r>
            <a:r>
              <a:rPr lang="es-ES" dirty="0" smtClean="0"/>
              <a:t>fósiles </a:t>
            </a:r>
            <a:r>
              <a:rPr lang="es-ES" dirty="0"/>
              <a:t>de cianobacterias (</a:t>
            </a:r>
            <a:r>
              <a:rPr lang="es-ES" dirty="0" smtClean="0"/>
              <a:t>organismos </a:t>
            </a:r>
            <a:r>
              <a:rPr lang="es-ES" dirty="0"/>
              <a:t>unicelulares llamados algas verdes y azules) de aproximadamente 3600 </a:t>
            </a:r>
            <a:r>
              <a:rPr lang="es-ES" dirty="0" smtClean="0"/>
              <a:t>millones </a:t>
            </a:r>
            <a:r>
              <a:rPr lang="es-ES" dirty="0"/>
              <a:t>de </a:t>
            </a:r>
            <a:r>
              <a:rPr lang="es-ES" dirty="0" smtClean="0"/>
              <a:t>años </a:t>
            </a:r>
            <a:r>
              <a:rPr lang="es-ES" dirty="0"/>
              <a:t>de </a:t>
            </a:r>
            <a:r>
              <a:rPr lang="es-ES" dirty="0" smtClean="0"/>
              <a:t>antigüedad. Más aun, </a:t>
            </a:r>
            <a:r>
              <a:rPr lang="es-ES" dirty="0"/>
              <a:t>en </a:t>
            </a:r>
            <a:r>
              <a:rPr lang="es-ES" dirty="0" err="1"/>
              <a:t>Isua</a:t>
            </a:r>
            <a:r>
              <a:rPr lang="es-ES" dirty="0"/>
              <a:t>, Groenlandia, en rocas </a:t>
            </a:r>
            <a:r>
              <a:rPr lang="es-ES" dirty="0" smtClean="0"/>
              <a:t>volcánicas </a:t>
            </a:r>
            <a:r>
              <a:rPr lang="es-ES" dirty="0"/>
              <a:t>se encontraron vestigios de actividad </a:t>
            </a:r>
            <a:r>
              <a:rPr lang="es-ES" dirty="0" smtClean="0"/>
              <a:t>biológica, que </a:t>
            </a:r>
            <a:r>
              <a:rPr lang="es-ES" dirty="0"/>
              <a:t>datan de hace 3900 millones de </a:t>
            </a:r>
            <a:r>
              <a:rPr lang="es-ES" dirty="0" smtClean="0"/>
              <a:t>años.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Por otro lado, sabemos que la edad de la Tierra es de aproximadamente 4500 millones de </a:t>
            </a:r>
            <a:r>
              <a:rPr lang="es-ES" dirty="0" err="1"/>
              <a:t>años</a:t>
            </a:r>
            <a:r>
              <a:rPr lang="es-ES" dirty="0"/>
              <a:t>. </a:t>
            </a:r>
            <a:r>
              <a:rPr lang="es-ES" i="1" dirty="0"/>
              <a:t>Sin embargo, en sus </a:t>
            </a:r>
            <a:r>
              <a:rPr lang="es-ES" i="1" dirty="0" smtClean="0"/>
              <a:t>inicios </a:t>
            </a:r>
            <a:r>
              <a:rPr lang="es-ES" i="1" dirty="0"/>
              <a:t>estaba muy caliente y era un lugar totalmente </a:t>
            </a:r>
            <a:r>
              <a:rPr lang="es-ES" i="1" dirty="0" err="1"/>
              <a:t>inhóspito</a:t>
            </a:r>
            <a:r>
              <a:rPr lang="es-ES" i="1" dirty="0"/>
              <a:t> para la vida. </a:t>
            </a:r>
            <a:r>
              <a:rPr lang="es-ES" dirty="0"/>
              <a:t>De </a:t>
            </a:r>
            <a:r>
              <a:rPr lang="es-ES" dirty="0" smtClean="0"/>
              <a:t>hecho</a:t>
            </a:r>
            <a:r>
              <a:rPr lang="es-ES" dirty="0"/>
              <a:t>, </a:t>
            </a:r>
            <a:r>
              <a:rPr lang="es-ES" b="1" i="1" u="sng" dirty="0"/>
              <a:t>hay evidencia de que la superficie de la Tierra fue bombardeada por meteoritos y asteroides durante los primeros 500 </a:t>
            </a:r>
            <a:r>
              <a:rPr lang="es-ES" b="1" i="1" u="sng" dirty="0" smtClean="0"/>
              <a:t>millones </a:t>
            </a:r>
            <a:r>
              <a:rPr lang="es-ES" b="1" i="1" u="sng" dirty="0"/>
              <a:t>de </a:t>
            </a:r>
            <a:r>
              <a:rPr lang="es-ES" b="1" i="1" u="sng" dirty="0" err="1"/>
              <a:t>años</a:t>
            </a:r>
            <a:r>
              <a:rPr lang="es-ES" b="1" i="1" u="sng" dirty="0"/>
              <a:t> de su existencia. </a:t>
            </a:r>
            <a:endParaRPr lang="es-ES" b="1" i="1" u="sng" dirty="0"/>
          </a:p>
          <a:p>
            <a:pPr algn="just"/>
            <a:endParaRPr lang="es-ES" dirty="0"/>
          </a:p>
          <a:p>
            <a:pPr algn="just"/>
            <a:endParaRPr lang="es-ES" sz="2400" b="1" i="1" u="sng" dirty="0" smtClean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3200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44024441"/>
      </p:ext>
    </p:extLst>
  </p:cSld>
  <p:clrMapOvr>
    <a:masterClrMapping/>
  </p:clrMapOvr>
  <p:transition xmlns:p14="http://schemas.microsoft.com/office/powerpoint/2010/main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3"/>
          <p:cNvSpPr txBox="1">
            <a:spLocks/>
          </p:cNvSpPr>
          <p:nvPr/>
        </p:nvSpPr>
        <p:spPr>
          <a:xfrm>
            <a:off x="304800" y="381000"/>
            <a:ext cx="7924800" cy="5638800"/>
          </a:xfrm>
          <a:prstGeom prst="rect">
            <a:avLst/>
          </a:prstGeom>
        </p:spPr>
        <p:txBody>
          <a:bodyPr vert="horz" tIns="91440" rIns="9144" bIns="91440" rtlCol="0" anchor="t">
            <a:normAutofit fontScale="92500" lnSpcReduction="2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dirty="0" smtClean="0"/>
              <a:t>Estos </a:t>
            </a:r>
            <a:r>
              <a:rPr lang="es-ES" dirty="0"/>
              <a:t>impactos </a:t>
            </a:r>
            <a:r>
              <a:rPr lang="es-ES" dirty="0" smtClean="0"/>
              <a:t>contribuían </a:t>
            </a:r>
            <a:r>
              <a:rPr lang="es-ES" dirty="0"/>
              <a:t>a mantener la </a:t>
            </a:r>
            <a:r>
              <a:rPr lang="es-ES" dirty="0" smtClean="0"/>
              <a:t>temperatura </a:t>
            </a:r>
            <a:r>
              <a:rPr lang="es-ES" dirty="0"/>
              <a:t>de la superficie de nuestro </a:t>
            </a:r>
            <a:r>
              <a:rPr lang="es-ES" dirty="0" smtClean="0"/>
              <a:t>planeta </a:t>
            </a:r>
            <a:r>
              <a:rPr lang="es-ES" dirty="0"/>
              <a:t>lo suficientemente alta como para abortar cualquier intento de </a:t>
            </a:r>
            <a:r>
              <a:rPr lang="es-ES" dirty="0" smtClean="0"/>
              <a:t>formación </a:t>
            </a:r>
            <a:r>
              <a:rPr lang="es-ES" dirty="0"/>
              <a:t>de </a:t>
            </a:r>
            <a:r>
              <a:rPr lang="es-ES" dirty="0" smtClean="0"/>
              <a:t>moléculas orgánicas </a:t>
            </a:r>
            <a:r>
              <a:rPr lang="es-ES" dirty="0"/>
              <a:t>(a temperaturas </a:t>
            </a:r>
            <a:r>
              <a:rPr lang="es-ES" dirty="0" smtClean="0"/>
              <a:t>arriba </a:t>
            </a:r>
            <a:r>
              <a:rPr lang="es-ES" dirty="0"/>
              <a:t>de los 200 °C casi todas las </a:t>
            </a:r>
            <a:r>
              <a:rPr lang="es-ES" dirty="0" smtClean="0"/>
              <a:t>moléculas orgánicas </a:t>
            </a:r>
            <a:r>
              <a:rPr lang="es-ES" dirty="0"/>
              <a:t>se deshacen).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Para </a:t>
            </a:r>
            <a:r>
              <a:rPr lang="es-ES" dirty="0"/>
              <a:t>que los </a:t>
            </a:r>
            <a:r>
              <a:rPr lang="es-ES" dirty="0" smtClean="0"/>
              <a:t>procesos prebióticos </a:t>
            </a:r>
            <a:r>
              <a:rPr lang="es-ES" dirty="0"/>
              <a:t>y protobióticos </a:t>
            </a:r>
            <a:r>
              <a:rPr lang="es-ES" dirty="0" smtClean="0"/>
              <a:t>pudieran </a:t>
            </a:r>
            <a:r>
              <a:rPr lang="es-ES" dirty="0"/>
              <a:t>llevarse a cabo, la superficie de la Tierra </a:t>
            </a:r>
            <a:r>
              <a:rPr lang="es-ES" dirty="0" smtClean="0"/>
              <a:t>debió́ </a:t>
            </a:r>
            <a:r>
              <a:rPr lang="es-ES" dirty="0"/>
              <a:t>enfriarse lo suficiente como para no romper, por medio del calor, las </a:t>
            </a:r>
            <a:r>
              <a:rPr lang="es-ES" dirty="0" smtClean="0"/>
              <a:t>moléculas orgánicas </a:t>
            </a:r>
            <a:r>
              <a:rPr lang="es-ES" dirty="0"/>
              <a:t>que se hubiesen </a:t>
            </a:r>
            <a:r>
              <a:rPr lang="es-ES" dirty="0" smtClean="0"/>
              <a:t>formado</a:t>
            </a:r>
            <a:r>
              <a:rPr lang="es-ES" dirty="0"/>
              <a:t>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Durante </a:t>
            </a:r>
            <a:r>
              <a:rPr lang="es-ES" dirty="0"/>
              <a:t>sus primeros 500 millones de </a:t>
            </a:r>
            <a:r>
              <a:rPr lang="es-ES" dirty="0" smtClean="0"/>
              <a:t>años </a:t>
            </a:r>
            <a:r>
              <a:rPr lang="es-ES" dirty="0"/>
              <a:t>la Tierra no </a:t>
            </a:r>
            <a:r>
              <a:rPr lang="es-ES" dirty="0" smtClean="0"/>
              <a:t>contenía ninguna molécula orgánica </a:t>
            </a:r>
            <a:r>
              <a:rPr lang="es-ES" dirty="0"/>
              <a:t>complicada. 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Por lo </a:t>
            </a:r>
            <a:r>
              <a:rPr lang="es-ES" dirty="0"/>
              <a:t>tanto, en nuestro planeta las </a:t>
            </a:r>
            <a:r>
              <a:rPr lang="es-ES" dirty="0" smtClean="0"/>
              <a:t>condiciones </a:t>
            </a:r>
            <a:r>
              <a:rPr lang="es-ES" dirty="0"/>
              <a:t>para la vida no aparecieron sino hasta hace 4000 millones de </a:t>
            </a:r>
            <a:r>
              <a:rPr lang="es-ES" dirty="0" smtClean="0"/>
              <a:t>años, </a:t>
            </a:r>
            <a:r>
              <a:rPr lang="es-ES" dirty="0"/>
              <a:t>cuando mucho.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/>
              <a:t>Los datos anteriores nos hacen ver que la vida en la Tierra apenas si tuvo tiempo de crearse, ya que entre que el planeta se </a:t>
            </a:r>
            <a:r>
              <a:rPr lang="es-ES" dirty="0" smtClean="0"/>
              <a:t>enfrió́ </a:t>
            </a:r>
            <a:r>
              <a:rPr lang="es-ES" dirty="0"/>
              <a:t>y aparecieron las primeras </a:t>
            </a:r>
            <a:r>
              <a:rPr lang="es-ES" dirty="0" smtClean="0"/>
              <a:t>bacterias</a:t>
            </a:r>
            <a:r>
              <a:rPr lang="es-ES" dirty="0"/>
              <a:t>, pasaron a lo </a:t>
            </a:r>
            <a:r>
              <a:rPr lang="es-ES" dirty="0" smtClean="0"/>
              <a:t>más </a:t>
            </a:r>
            <a:r>
              <a:rPr lang="es-ES" dirty="0"/>
              <a:t>100 millones de </a:t>
            </a:r>
            <a:r>
              <a:rPr lang="es-ES" dirty="0" smtClean="0"/>
              <a:t>años. </a:t>
            </a:r>
            <a:r>
              <a:rPr lang="es-ES" dirty="0"/>
              <a:t>Esto quiere decir que si los </a:t>
            </a:r>
            <a:r>
              <a:rPr lang="es-ES" dirty="0" smtClean="0"/>
              <a:t>procesos prebióticos </a:t>
            </a:r>
            <a:r>
              <a:rPr lang="es-ES" dirty="0"/>
              <a:t>y protobióticos se </a:t>
            </a:r>
            <a:r>
              <a:rPr lang="es-ES" dirty="0" smtClean="0"/>
              <a:t>hubiesen </a:t>
            </a:r>
            <a:r>
              <a:rPr lang="es-ES" dirty="0"/>
              <a:t>llevado a cabo en nuestro planeta, entonces en tan </a:t>
            </a:r>
            <a:r>
              <a:rPr lang="es-ES" dirty="0" smtClean="0"/>
              <a:t>sólo </a:t>
            </a:r>
            <a:r>
              <a:rPr lang="es-ES" dirty="0"/>
              <a:t>100 millones de </a:t>
            </a:r>
            <a:r>
              <a:rPr lang="es-ES" dirty="0" smtClean="0"/>
              <a:t>años </a:t>
            </a:r>
            <a:endParaRPr lang="es-ES" dirty="0"/>
          </a:p>
          <a:p>
            <a:pPr algn="just"/>
            <a:endParaRPr lang="es-ES" dirty="0"/>
          </a:p>
          <a:p>
            <a:pPr algn="just"/>
            <a:endParaRPr lang="es-ES" sz="2400" b="1" i="1" u="sng" dirty="0" smtClean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3200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97712795"/>
      </p:ext>
    </p:extLst>
  </p:cSld>
  <p:clrMapOvr>
    <a:masterClrMapping/>
  </p:clrMapOvr>
  <p:transition xmlns:p14="http://schemas.microsoft.com/office/powerpoint/2010/main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3"/>
          <p:cNvSpPr txBox="1">
            <a:spLocks/>
          </p:cNvSpPr>
          <p:nvPr/>
        </p:nvSpPr>
        <p:spPr>
          <a:xfrm>
            <a:off x="457200" y="381000"/>
            <a:ext cx="7924800" cy="5638800"/>
          </a:xfrm>
          <a:prstGeom prst="rect">
            <a:avLst/>
          </a:prstGeom>
        </p:spPr>
        <p:txBody>
          <a:bodyPr vert="horz" tIns="91440" rIns="9144" bIns="91440" rtlCol="0" anchor="t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es-ES" sz="2400" i="1" dirty="0" smtClean="0"/>
          </a:p>
          <a:p>
            <a:pPr algn="just"/>
            <a:endParaRPr lang="es-ES" sz="2400" i="1" dirty="0"/>
          </a:p>
          <a:p>
            <a:pPr algn="just"/>
            <a:r>
              <a:rPr lang="es-ES" sz="2400" i="1" dirty="0" smtClean="0"/>
              <a:t>Por lo tanto, </a:t>
            </a:r>
            <a:r>
              <a:rPr lang="es-ES" sz="2400" i="1" dirty="0"/>
              <a:t>100 millones de </a:t>
            </a:r>
            <a:r>
              <a:rPr lang="es-ES" sz="2400" i="1" dirty="0" smtClean="0"/>
              <a:t>años </a:t>
            </a:r>
            <a:r>
              <a:rPr lang="es-ES" sz="2400" i="1" dirty="0"/>
              <a:t>es muy poco tiempo para que se formaran organismos vivos, aunque fueran unicelulares, a </a:t>
            </a:r>
            <a:r>
              <a:rPr lang="es-ES" sz="2400" i="1" dirty="0" smtClean="0"/>
              <a:t>partir </a:t>
            </a:r>
            <a:r>
              <a:rPr lang="es-ES" sz="2400" i="1" dirty="0"/>
              <a:t>de compuestos </a:t>
            </a:r>
            <a:r>
              <a:rPr lang="es-ES" sz="2400" i="1" dirty="0" smtClean="0"/>
              <a:t>químicos </a:t>
            </a:r>
            <a:r>
              <a:rPr lang="es-ES" sz="2400" i="1" dirty="0"/>
              <a:t>simples (tan </a:t>
            </a:r>
            <a:r>
              <a:rPr lang="es-ES" sz="2400" i="1" dirty="0" smtClean="0"/>
              <a:t>sólo </a:t>
            </a:r>
            <a:r>
              <a:rPr lang="es-ES" sz="2400" i="1" dirty="0"/>
              <a:t>los dinosaurios dominaron la Tierra durante 180 millones de </a:t>
            </a:r>
            <a:r>
              <a:rPr lang="es-ES" sz="2400" i="1" dirty="0" smtClean="0"/>
              <a:t>años, más </a:t>
            </a:r>
            <a:r>
              <a:rPr lang="es-ES" sz="2400" i="1" dirty="0"/>
              <a:t>o me- nos). Nadie duda que se haya dado esta </a:t>
            </a:r>
            <a:r>
              <a:rPr lang="es-ES" sz="2400" i="1" dirty="0" smtClean="0"/>
              <a:t>evolución </a:t>
            </a:r>
            <a:r>
              <a:rPr lang="es-ES" sz="2400" i="1" dirty="0"/>
              <a:t>que condujo a la vida; lo que se duda es que haya ocurrido en tan poco tiempo. </a:t>
            </a:r>
            <a:endParaRPr lang="es-ES" sz="2400" i="1" dirty="0"/>
          </a:p>
          <a:p>
            <a:pPr algn="just"/>
            <a:endParaRPr lang="es-ES" sz="2400" i="1" dirty="0"/>
          </a:p>
          <a:p>
            <a:pPr algn="just"/>
            <a:endParaRPr lang="es-ES" sz="2800" b="1" i="1" u="sng" dirty="0" smtClean="0"/>
          </a:p>
          <a:p>
            <a:pPr algn="just"/>
            <a:endParaRPr lang="es-ES" sz="2800" i="1" dirty="0"/>
          </a:p>
          <a:p>
            <a:pPr algn="just"/>
            <a:endParaRPr lang="es-ES" sz="2800" i="1" dirty="0" smtClean="0"/>
          </a:p>
          <a:p>
            <a:pPr algn="just"/>
            <a:endParaRPr lang="es-ES" sz="3200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894144384"/>
      </p:ext>
    </p:extLst>
  </p:cSld>
  <p:clrMapOvr>
    <a:masterClrMapping/>
  </p:clrMapOvr>
  <p:transition xmlns:p14="http://schemas.microsoft.com/office/powerpoint/2010/main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 fontScale="92500"/>
          </a:bodyPr>
          <a:lstStyle/>
          <a:p>
            <a:pPr algn="ctr"/>
            <a:r>
              <a:rPr lang="es-ES" sz="3200" b="1" dirty="0" smtClean="0"/>
              <a:t> </a:t>
            </a:r>
            <a:r>
              <a:rPr lang="es-ES" sz="3200" b="1" dirty="0"/>
              <a:t>¿Casualidad, accidente u origen extraterrestre? </a:t>
            </a:r>
            <a:endParaRPr lang="es-ES" sz="3200" dirty="0"/>
          </a:p>
          <a:p>
            <a:pPr algn="ctr"/>
            <a:endParaRPr lang="es-ES" sz="3200" dirty="0"/>
          </a:p>
          <a:p>
            <a:pPr algn="ctr"/>
            <a:endParaRPr lang="es-ES" sz="3200" dirty="0"/>
          </a:p>
          <a:p>
            <a:pPr algn="ctr"/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dirty="0" smtClean="0"/>
              <a:t>Algunos </a:t>
            </a:r>
            <a:r>
              <a:rPr lang="es-ES" dirty="0"/>
              <a:t>autores han sugerido que </a:t>
            </a:r>
            <a:r>
              <a:rPr lang="es-ES" dirty="0" smtClean="0"/>
              <a:t>las optimas </a:t>
            </a:r>
            <a:r>
              <a:rPr lang="es-ES" dirty="0"/>
              <a:t>condiciones pudieron haberse dado por “accidente” hace 4000 millones de </a:t>
            </a:r>
            <a:r>
              <a:rPr lang="es-ES" dirty="0" smtClean="0"/>
              <a:t>años </a:t>
            </a:r>
            <a:r>
              <a:rPr lang="es-ES" dirty="0"/>
              <a:t>en </a:t>
            </a:r>
            <a:r>
              <a:rPr lang="es-ES" dirty="0" smtClean="0"/>
              <a:t>algún </a:t>
            </a:r>
            <a:r>
              <a:rPr lang="es-ES" dirty="0"/>
              <a:t>nicho escondido de la Tierra, tal como una burbuja </a:t>
            </a:r>
            <a:r>
              <a:rPr lang="es-ES" dirty="0" smtClean="0"/>
              <a:t>atmosférica </a:t>
            </a:r>
            <a:r>
              <a:rPr lang="es-ES" dirty="0"/>
              <a:t>atrapada en </a:t>
            </a:r>
            <a:r>
              <a:rPr lang="es-ES" dirty="0" smtClean="0"/>
              <a:t>algún </a:t>
            </a:r>
            <a:r>
              <a:rPr lang="es-ES" dirty="0"/>
              <a:t>yacimiento mineral submarino, o cosas por el estilo.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Si </a:t>
            </a:r>
            <a:r>
              <a:rPr lang="es-ES" dirty="0"/>
              <a:t>los procesos </a:t>
            </a:r>
            <a:r>
              <a:rPr lang="es-ES" dirty="0" smtClean="0"/>
              <a:t>prebióticos </a:t>
            </a:r>
            <a:r>
              <a:rPr lang="es-ES" dirty="0"/>
              <a:t>y protobióticos no se pudieron dar en nuestro joven </a:t>
            </a:r>
            <a:r>
              <a:rPr lang="es-ES" dirty="0" smtClean="0"/>
              <a:t>planeta</a:t>
            </a:r>
            <a:r>
              <a:rPr lang="es-ES" dirty="0"/>
              <a:t>, ¿qué otro lugar queda?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La </a:t>
            </a:r>
            <a:r>
              <a:rPr lang="es-ES" dirty="0"/>
              <a:t>respuesta salta a la vista inmediatamente: el </a:t>
            </a:r>
            <a:r>
              <a:rPr lang="es-ES" dirty="0" smtClean="0"/>
              <a:t>espacio </a:t>
            </a:r>
            <a:r>
              <a:rPr lang="es-ES" dirty="0"/>
              <a:t>exterior. Ya hemos visto que hay </a:t>
            </a:r>
            <a:r>
              <a:rPr lang="es-ES" dirty="0" smtClean="0"/>
              <a:t>evidencia </a:t>
            </a:r>
            <a:r>
              <a:rPr lang="es-ES" dirty="0"/>
              <a:t>contundente de que en el espacio exterior (cometas, meteoritos, polvo interestelar) se forman algunas de las </a:t>
            </a:r>
            <a:r>
              <a:rPr lang="es-ES" dirty="0" err="1"/>
              <a:t>moléculas</a:t>
            </a:r>
            <a:r>
              <a:rPr lang="es-ES" dirty="0"/>
              <a:t> </a:t>
            </a:r>
            <a:r>
              <a:rPr lang="es-ES" dirty="0" err="1"/>
              <a:t>orgánicas</a:t>
            </a:r>
            <a:r>
              <a:rPr lang="es-ES" dirty="0"/>
              <a:t> indispensables para los seres vivos. 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sz="2400" b="1" i="1" u="sng" dirty="0" smtClean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3200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95664513"/>
      </p:ext>
    </p:extLst>
  </p:cSld>
  <p:clrMapOvr>
    <a:masterClrMapping/>
  </p:clrMapOvr>
  <p:transition xmlns:p14="http://schemas.microsoft.com/office/powerpoint/2010/main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ES" sz="3200" b="1" dirty="0" smtClean="0"/>
              <a:t> El </a:t>
            </a:r>
            <a:r>
              <a:rPr lang="es-ES" sz="3200" b="1" dirty="0"/>
              <a:t>llevar el origen de la vida fuera de la Tierra, hacia el espacio exterior, resuelve </a:t>
            </a:r>
            <a:r>
              <a:rPr lang="es-ES" sz="3200" b="1" dirty="0" smtClean="0"/>
              <a:t>también </a:t>
            </a:r>
            <a:r>
              <a:rPr lang="es-ES" sz="3200" b="1" dirty="0"/>
              <a:t>algunos de los problemas que se presentan cuando suponemos que la vida se originó </a:t>
            </a:r>
            <a:r>
              <a:rPr lang="es-ES" sz="3200" b="1" dirty="0" smtClean="0"/>
              <a:t>aquí </a:t>
            </a:r>
            <a:r>
              <a:rPr lang="es-ES" sz="3200" b="1" dirty="0"/>
              <a:t>mismo: </a:t>
            </a:r>
          </a:p>
          <a:p>
            <a:pPr algn="ctr"/>
            <a:endParaRPr lang="es-ES" sz="3200" b="1" dirty="0"/>
          </a:p>
          <a:p>
            <a:pPr algn="ctr"/>
            <a:endParaRPr lang="es-ES" sz="3200" b="1" dirty="0"/>
          </a:p>
          <a:p>
            <a:pPr algn="ctr"/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066800"/>
            <a:ext cx="7924800" cy="5105400"/>
          </a:xfrm>
          <a:prstGeom prst="rect">
            <a:avLst/>
          </a:prstGeom>
        </p:spPr>
        <p:txBody>
          <a:bodyPr vert="horz" tIns="91440" rIns="9144" bIns="91440" rtlCol="0" anchor="t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sz="2400" b="1" i="1" u="sng" dirty="0" smtClean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3200" dirty="0" smtClean="0"/>
          </a:p>
          <a:p>
            <a:pPr algn="just"/>
            <a:endParaRPr lang="es-ES" sz="2400" dirty="0"/>
          </a:p>
        </p:txBody>
      </p:sp>
      <p:sp>
        <p:nvSpPr>
          <p:cNvPr id="6" name="Marcador de texto 3"/>
          <p:cNvSpPr txBox="1">
            <a:spLocks/>
          </p:cNvSpPr>
          <p:nvPr/>
        </p:nvSpPr>
        <p:spPr>
          <a:xfrm>
            <a:off x="381000" y="1295400"/>
            <a:ext cx="7924800" cy="5486400"/>
          </a:xfrm>
          <a:prstGeom prst="rect">
            <a:avLst/>
          </a:prstGeom>
        </p:spPr>
        <p:txBody>
          <a:bodyPr vert="horz" tIns="91440" rIns="9144" bIns="91440" rtlCol="0" anchor="t">
            <a:normAutofit fontScale="85000" lnSpcReduction="1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just">
              <a:buFont typeface="Arial"/>
              <a:buChar char="•"/>
            </a:pPr>
            <a:r>
              <a:rPr lang="es-ES" dirty="0" smtClean="0"/>
              <a:t>En </a:t>
            </a:r>
            <a:r>
              <a:rPr lang="es-ES" dirty="0"/>
              <a:t>el espacio exterior el </a:t>
            </a:r>
            <a:r>
              <a:rPr lang="es-ES" dirty="0" smtClean="0"/>
              <a:t>oxígeno </a:t>
            </a:r>
            <a:r>
              <a:rPr lang="es-ES" dirty="0"/>
              <a:t>libre </a:t>
            </a:r>
            <a:r>
              <a:rPr lang="es-ES" dirty="0" smtClean="0"/>
              <a:t>existe </a:t>
            </a:r>
            <a:r>
              <a:rPr lang="es-ES" dirty="0"/>
              <a:t>en cantidades muy </a:t>
            </a:r>
            <a:r>
              <a:rPr lang="es-ES" dirty="0" smtClean="0"/>
              <a:t>pequeñas, </a:t>
            </a:r>
            <a:r>
              <a:rPr lang="es-ES" dirty="0"/>
              <a:t>mientras que el </a:t>
            </a:r>
            <a:r>
              <a:rPr lang="es-ES" dirty="0" smtClean="0"/>
              <a:t>hidrógeno </a:t>
            </a:r>
            <a:r>
              <a:rPr lang="es-ES" dirty="0"/>
              <a:t>es el </a:t>
            </a:r>
            <a:r>
              <a:rPr lang="es-ES" dirty="0" smtClean="0"/>
              <a:t>elemento más </a:t>
            </a:r>
            <a:r>
              <a:rPr lang="es-ES" dirty="0"/>
              <a:t>abundante. Por lo tanto, las condiciones reductoras requeridas para la </a:t>
            </a:r>
            <a:r>
              <a:rPr lang="es-ES" dirty="0" smtClean="0"/>
              <a:t>formación </a:t>
            </a:r>
            <a:r>
              <a:rPr lang="es-ES" dirty="0"/>
              <a:t>de </a:t>
            </a:r>
            <a:r>
              <a:rPr lang="es-ES" dirty="0" smtClean="0"/>
              <a:t>proteínas </a:t>
            </a:r>
            <a:r>
              <a:rPr lang="es-ES" dirty="0"/>
              <a:t>y </a:t>
            </a:r>
            <a:r>
              <a:rPr lang="es-ES" dirty="0" smtClean="0"/>
              <a:t>ácidos </a:t>
            </a:r>
            <a:r>
              <a:rPr lang="es-ES" dirty="0"/>
              <a:t>nucleicos sí se dan </a:t>
            </a:r>
            <a:r>
              <a:rPr lang="es-ES" dirty="0" smtClean="0"/>
              <a:t>“allá́ </a:t>
            </a:r>
            <a:r>
              <a:rPr lang="es-ES" dirty="0"/>
              <a:t>afuera”. </a:t>
            </a:r>
            <a:endParaRPr lang="es-ES" dirty="0" smtClean="0"/>
          </a:p>
          <a:p>
            <a:pPr marL="342900" indent="-342900" algn="just">
              <a:buFont typeface="Arial"/>
              <a:buChar char="•"/>
            </a:pPr>
            <a:endParaRPr lang="es-ES" dirty="0"/>
          </a:p>
          <a:p>
            <a:pPr marL="342900" indent="-342900" algn="just">
              <a:buFont typeface="Arial"/>
              <a:buChar char="•"/>
            </a:pPr>
            <a:r>
              <a:rPr lang="es-ES" dirty="0"/>
              <a:t>En el espacio exterior no abunda el agua, y la poca que hay está congela- da, por lo que el mundo del ARN que propuso W. Gilbert sí puede existir </a:t>
            </a:r>
            <a:r>
              <a:rPr lang="es-ES" dirty="0" smtClean="0"/>
              <a:t>fuera </a:t>
            </a:r>
            <a:r>
              <a:rPr lang="es-ES" dirty="0"/>
              <a:t>de la Tierra. </a:t>
            </a:r>
            <a:endParaRPr lang="es-ES" dirty="0" smtClean="0"/>
          </a:p>
          <a:p>
            <a:pPr marL="342900" indent="-342900" algn="just">
              <a:buFont typeface="Arial"/>
              <a:buChar char="•"/>
            </a:pPr>
            <a:endParaRPr lang="es-ES" dirty="0"/>
          </a:p>
          <a:p>
            <a:pPr marL="342900" indent="-342900" algn="just">
              <a:buFont typeface="Arial"/>
              <a:buChar char="•"/>
            </a:pPr>
            <a:r>
              <a:rPr lang="es-ES" dirty="0"/>
              <a:t>En el espacio exterior la temperatura es muy baja (entre -260 y -270° C), por lo que las </a:t>
            </a:r>
            <a:r>
              <a:rPr lang="es-ES" dirty="0" smtClean="0"/>
              <a:t>moléculas orgánicas </a:t>
            </a:r>
            <a:r>
              <a:rPr lang="es-ES" dirty="0"/>
              <a:t>pueden formarse sin </a:t>
            </a:r>
            <a:r>
              <a:rPr lang="es-ES" dirty="0" smtClean="0"/>
              <a:t>ningún </a:t>
            </a:r>
            <a:r>
              <a:rPr lang="es-ES" dirty="0"/>
              <a:t>problema. </a:t>
            </a:r>
            <a:endParaRPr lang="es-ES" dirty="0" smtClean="0"/>
          </a:p>
          <a:p>
            <a:pPr marL="342900" indent="-342900" algn="just">
              <a:buFont typeface="Arial"/>
              <a:buChar char="•"/>
            </a:pPr>
            <a:endParaRPr lang="es-ES" dirty="0"/>
          </a:p>
          <a:p>
            <a:pPr marL="342900" indent="-342900" algn="just">
              <a:buFont typeface="Arial"/>
              <a:buChar char="•"/>
            </a:pPr>
            <a:r>
              <a:rPr lang="es-ES" dirty="0"/>
              <a:t>Los materiales arcillosos con los que </a:t>
            </a:r>
            <a:r>
              <a:rPr lang="es-ES" dirty="0" smtClean="0"/>
              <a:t>están </a:t>
            </a:r>
            <a:r>
              <a:rPr lang="es-ES" dirty="0"/>
              <a:t>hechos los cometas sirven como catalizadores (aceleran reacciones </a:t>
            </a:r>
            <a:r>
              <a:rPr lang="es-ES" dirty="0" smtClean="0"/>
              <a:t>qu</a:t>
            </a:r>
            <a:r>
              <a:rPr lang="es-ES" dirty="0" smtClean="0"/>
              <a:t>í</a:t>
            </a:r>
            <a:r>
              <a:rPr lang="es-ES" dirty="0" smtClean="0"/>
              <a:t>micas</a:t>
            </a:r>
            <a:r>
              <a:rPr lang="es-ES" dirty="0"/>
              <a:t>) para la </a:t>
            </a:r>
            <a:r>
              <a:rPr lang="es-ES" dirty="0" smtClean="0"/>
              <a:t>formación </a:t>
            </a:r>
            <a:r>
              <a:rPr lang="es-ES" dirty="0"/>
              <a:t>de </a:t>
            </a:r>
            <a:r>
              <a:rPr lang="es-ES" dirty="0" smtClean="0"/>
              <a:t>proteínas </a:t>
            </a:r>
            <a:r>
              <a:rPr lang="es-ES" dirty="0"/>
              <a:t>y </a:t>
            </a:r>
            <a:r>
              <a:rPr lang="es-ES" dirty="0" smtClean="0"/>
              <a:t>ácidos </a:t>
            </a:r>
            <a:r>
              <a:rPr lang="es-ES" dirty="0"/>
              <a:t>nucleicos. </a:t>
            </a:r>
            <a:endParaRPr lang="es-ES" dirty="0" smtClean="0"/>
          </a:p>
          <a:p>
            <a:pPr marL="342900" indent="-342900" algn="just">
              <a:buFont typeface="Arial"/>
              <a:buChar char="•"/>
            </a:pPr>
            <a:endParaRPr lang="es-ES" dirty="0"/>
          </a:p>
          <a:p>
            <a:pPr marL="342900" indent="-342900" algn="just">
              <a:buFont typeface="Arial"/>
              <a:buChar char="•"/>
            </a:pPr>
            <a:r>
              <a:rPr lang="es-ES" dirty="0"/>
              <a:t>En el espacio exterior se tiene </a:t>
            </a:r>
            <a:r>
              <a:rPr lang="es-ES" dirty="0" smtClean="0"/>
              <a:t>muchísimo </a:t>
            </a:r>
            <a:r>
              <a:rPr lang="es-ES" dirty="0"/>
              <a:t>tiempo para que se lleven a cabo los procesos </a:t>
            </a:r>
            <a:r>
              <a:rPr lang="es-ES" dirty="0" smtClean="0"/>
              <a:t>prebióticos </a:t>
            </a:r>
            <a:r>
              <a:rPr lang="es-ES" dirty="0"/>
              <a:t>y </a:t>
            </a:r>
            <a:r>
              <a:rPr lang="es-ES" dirty="0" smtClean="0"/>
              <a:t>protobióticos</a:t>
            </a:r>
            <a:r>
              <a:rPr lang="es-ES" dirty="0"/>
              <a:t>, y no </a:t>
            </a:r>
            <a:r>
              <a:rPr lang="es-ES" dirty="0" smtClean="0"/>
              <a:t>sólo </a:t>
            </a:r>
            <a:r>
              <a:rPr lang="es-ES" dirty="0"/>
              <a:t>los 100 millones de </a:t>
            </a:r>
            <a:r>
              <a:rPr lang="es-ES" dirty="0" smtClean="0"/>
              <a:t>años </a:t>
            </a:r>
            <a:r>
              <a:rPr lang="es-ES" dirty="0"/>
              <a:t>(o tal vez menos) disponibles en la Tierra. En el espacio exterior </a:t>
            </a:r>
            <a:r>
              <a:rPr lang="es-ES" dirty="0" smtClean="0"/>
              <a:t>disponemos </a:t>
            </a:r>
            <a:r>
              <a:rPr lang="es-ES" dirty="0"/>
              <a:t>de 10 mil millones de </a:t>
            </a:r>
            <a:r>
              <a:rPr lang="es-ES" dirty="0" smtClean="0"/>
              <a:t>años </a:t>
            </a:r>
            <a:r>
              <a:rPr lang="es-ES" dirty="0"/>
              <a:t>para la </a:t>
            </a:r>
            <a:r>
              <a:rPr lang="es-ES" dirty="0" smtClean="0"/>
              <a:t>realización </a:t>
            </a:r>
            <a:r>
              <a:rPr lang="es-ES" dirty="0"/>
              <a:t>de estos procesos, que era la edad del Universo cuando la </a:t>
            </a:r>
            <a:r>
              <a:rPr lang="es-ES" dirty="0" smtClean="0"/>
              <a:t>Tierra </a:t>
            </a:r>
            <a:r>
              <a:rPr lang="es-ES" dirty="0"/>
              <a:t>se formó. </a:t>
            </a:r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sz="2400" b="1" i="1" u="sng" dirty="0" smtClean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3200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98834316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Metabolismo 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676400"/>
            <a:ext cx="7924800" cy="4495800"/>
          </a:xfrm>
          <a:prstGeom prst="rect">
            <a:avLst/>
          </a:prstGeom>
        </p:spPr>
        <p:txBody>
          <a:bodyPr vert="horz" tIns="91440" rIns="9144" bIns="91440" rtlCol="0" anchor="t">
            <a:normAutofit fontScale="925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s-ES" sz="3200" dirty="0" smtClean="0"/>
              <a:t>Los organismo vivos extraen, trasforman y utilizan la energía de sus alrededores, usualmente almacenada en los nutrientes químicos en el alimento, o bien gracias a la energía contenida en la luz solar de los organismos fotosintéticos.</a:t>
            </a:r>
          </a:p>
          <a:p>
            <a:pPr algn="l"/>
            <a:endParaRPr lang="es-ES" sz="3200" dirty="0"/>
          </a:p>
          <a:p>
            <a:pPr algn="l"/>
            <a:r>
              <a:rPr lang="es-ES" sz="3200" dirty="0" smtClean="0"/>
              <a:t>Esta energía permite a los SV: construir, mantener sus complicadas estructuras y hacer trabajos de tipo mecánico, eléctrico, osmótico.</a:t>
            </a:r>
          </a:p>
          <a:p>
            <a:pPr algn="l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18644695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Lo mas llamativo de la materia viva…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143000"/>
            <a:ext cx="7924800" cy="4495800"/>
          </a:xfrm>
          <a:prstGeom prst="rect">
            <a:avLst/>
          </a:prstGeom>
        </p:spPr>
        <p:txBody>
          <a:bodyPr vert="horz" tIns="91440" rIns="9144" bIns="91440" rtlCol="0" anchor="t">
            <a:normAutofit fontScale="92500" lnSpcReduction="1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s-ES" sz="2400" dirty="0" smtClean="0"/>
              <a:t>Es que sus funciones no se realizan de manera espontanea sino que están reguladas, por mecanismo internos, complejos</a:t>
            </a:r>
            <a:r>
              <a:rPr lang="es-ES" sz="2400" dirty="0"/>
              <a:t> </a:t>
            </a:r>
            <a:r>
              <a:rPr lang="es-ES" sz="2400" dirty="0" smtClean="0"/>
              <a:t>procesos hacia equilibrios dinámicos .</a:t>
            </a:r>
          </a:p>
          <a:p>
            <a:pPr algn="l"/>
            <a:endParaRPr lang="es-ES" sz="2400" dirty="0"/>
          </a:p>
          <a:p>
            <a:pPr algn="ctr"/>
            <a:r>
              <a:rPr lang="es-ES" sz="2400" dirty="0" smtClean="0"/>
              <a:t>Equilibrio </a:t>
            </a:r>
            <a:r>
              <a:rPr lang="es-ES" sz="2400" dirty="0" smtClean="0">
                <a:sym typeface="Wingdings"/>
              </a:rPr>
              <a:t> HOMEOSTASIS </a:t>
            </a:r>
          </a:p>
          <a:p>
            <a:pPr algn="ctr"/>
            <a:endParaRPr lang="es-ES" sz="2400" dirty="0">
              <a:sym typeface="Wingdings"/>
            </a:endParaRPr>
          </a:p>
          <a:p>
            <a:pPr algn="ctr"/>
            <a:r>
              <a:rPr lang="es-ES" sz="2400" dirty="0" smtClean="0">
                <a:sym typeface="Wingdings"/>
              </a:rPr>
              <a:t>Mecanismo propiedades del medio interno (composición bioquímica de los líquidos, células y tejidos) tienden a alcanzar una estabilidad necesaria para mantener la vida.</a:t>
            </a:r>
          </a:p>
          <a:p>
            <a:pPr algn="ctr"/>
            <a:endParaRPr lang="es-ES" sz="2400" dirty="0">
              <a:sym typeface="Wingdings"/>
            </a:endParaRPr>
          </a:p>
          <a:p>
            <a:pPr algn="ctr"/>
            <a:r>
              <a:rPr lang="es-ES" sz="2400" dirty="0" smtClean="0">
                <a:sym typeface="Wingdings"/>
              </a:rPr>
              <a:t>Ejemplo: Temperatura corporal como resultado de un balance entre Ganancia y pérdida del calor </a:t>
            </a:r>
          </a:p>
          <a:p>
            <a:pPr algn="ctr"/>
            <a:endParaRPr lang="es-ES" sz="2400" dirty="0" smtClean="0"/>
          </a:p>
          <a:p>
            <a:pPr algn="l"/>
            <a:endParaRPr lang="es-ES" sz="3200" dirty="0" smtClean="0"/>
          </a:p>
          <a:p>
            <a:pPr algn="l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18644695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Organismo 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676400"/>
            <a:ext cx="7924800" cy="4495800"/>
          </a:xfrm>
          <a:prstGeom prst="rect">
            <a:avLst/>
          </a:prstGeom>
        </p:spPr>
        <p:txBody>
          <a:bodyPr vert="horz" tIns="91440" rIns="9144" bIns="91440" rtlCol="0" anchor="t">
            <a:normAutofit lnSpcReduction="1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sz="2400" dirty="0" smtClean="0"/>
              <a:t>Intercambian selectivamente sustancias con el medio externo, se reproducen y </a:t>
            </a:r>
            <a:r>
              <a:rPr lang="es-ES" sz="2400" dirty="0" err="1" smtClean="0"/>
              <a:t>autoensamblan</a:t>
            </a:r>
            <a:r>
              <a:rPr lang="es-ES" sz="2400" dirty="0" smtClean="0"/>
              <a:t>, debido a que poseen toda la </a:t>
            </a:r>
            <a:r>
              <a:rPr lang="es-ES" sz="2400" dirty="0" err="1" smtClean="0"/>
              <a:t>info</a:t>
            </a:r>
            <a:r>
              <a:rPr lang="es-ES" sz="2400" dirty="0" smtClean="0"/>
              <a:t> (en el material genético contenido en la célula original).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Una </a:t>
            </a:r>
            <a:r>
              <a:rPr lang="es-ES" sz="2400" dirty="0"/>
              <a:t>sola </a:t>
            </a:r>
            <a:r>
              <a:rPr lang="es-ES" sz="2400" dirty="0" err="1"/>
              <a:t>célula</a:t>
            </a:r>
            <a:r>
              <a:rPr lang="es-ES" sz="2400" dirty="0"/>
              <a:t> bacteriana colocada en un medio de cultivo, puede producir mil millones de </a:t>
            </a:r>
            <a:r>
              <a:rPr lang="es-ES" sz="2400" dirty="0" err="1"/>
              <a:t>células</a:t>
            </a:r>
            <a:r>
              <a:rPr lang="es-ES" sz="2400" dirty="0"/>
              <a:t> </a:t>
            </a:r>
            <a:r>
              <a:rPr lang="es-ES" sz="2400" dirty="0" err="1"/>
              <a:t>idénticas</a:t>
            </a:r>
            <a:r>
              <a:rPr lang="es-ES" sz="2400" dirty="0"/>
              <a:t> en tan </a:t>
            </a:r>
            <a:r>
              <a:rPr lang="es-ES" sz="2400" dirty="0" err="1"/>
              <a:t>sólo</a:t>
            </a:r>
            <a:r>
              <a:rPr lang="es-ES" sz="2400" dirty="0"/>
              <a:t> 24 horas.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Cada </a:t>
            </a:r>
            <a:r>
              <a:rPr lang="es-ES" sz="2400" dirty="0"/>
              <a:t>una de estas </a:t>
            </a:r>
            <a:r>
              <a:rPr lang="es-ES" sz="2400" dirty="0" err="1"/>
              <a:t>células</a:t>
            </a:r>
            <a:r>
              <a:rPr lang="es-ES" sz="2400" dirty="0"/>
              <a:t> posee miles de </a:t>
            </a:r>
            <a:r>
              <a:rPr lang="es-ES" sz="2400" dirty="0" err="1"/>
              <a:t>moléculas</a:t>
            </a:r>
            <a:r>
              <a:rPr lang="es-ES" sz="2400" dirty="0"/>
              <a:t> extremadamente complejas y, salvo raras excepciones, todas son una copia de la </a:t>
            </a:r>
            <a:r>
              <a:rPr lang="es-ES" sz="2400" dirty="0" err="1"/>
              <a:t>célula</a:t>
            </a:r>
            <a:r>
              <a:rPr lang="es-ES" sz="2400" dirty="0"/>
              <a:t> madre . </a:t>
            </a:r>
          </a:p>
          <a:p>
            <a:pPr algn="l"/>
            <a:endParaRPr lang="es-ES" sz="2400" dirty="0" smtClean="0"/>
          </a:p>
          <a:p>
            <a:pPr algn="l"/>
            <a:endParaRPr lang="es-ES" sz="3200" dirty="0" smtClean="0"/>
          </a:p>
          <a:p>
            <a:pPr algn="l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18644695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Evolución 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676400"/>
            <a:ext cx="7924800" cy="4495800"/>
          </a:xfrm>
          <a:prstGeom prst="rect">
            <a:avLst/>
          </a:prstGeom>
        </p:spPr>
        <p:txBody>
          <a:bodyPr vert="horz" tIns="91440" rIns="9144" bIns="91440" rtlCol="0" anchor="t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ES" sz="2400" dirty="0" smtClean="0"/>
              <a:t>Originan cambios en el perfil genético de </a:t>
            </a:r>
            <a:r>
              <a:rPr lang="es-ES" sz="2400" dirty="0"/>
              <a:t> </a:t>
            </a:r>
            <a:r>
              <a:rPr lang="es-ES" sz="2400" dirty="0" smtClean="0"/>
              <a:t>una población de individuos, dentro de la una misma especie a lo largo de varias generaciones.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/>
              <a:t>L</a:t>
            </a:r>
            <a:r>
              <a:rPr lang="es-ES" sz="2400" dirty="0" smtClean="0"/>
              <a:t>a evolución: es </a:t>
            </a:r>
            <a:r>
              <a:rPr lang="es-ES" sz="2400" dirty="0"/>
              <a:t>el cambio en la frecuencia de ocurrencias </a:t>
            </a:r>
            <a:r>
              <a:rPr lang="es-ES" sz="2400" dirty="0" smtClean="0"/>
              <a:t>genéticas </a:t>
            </a:r>
            <a:r>
              <a:rPr lang="es-ES" sz="2400" dirty="0"/>
              <a:t>en un </a:t>
            </a:r>
            <a:r>
              <a:rPr lang="es-ES" sz="2400" dirty="0" smtClean="0"/>
              <a:t>periodo </a:t>
            </a:r>
            <a:r>
              <a:rPr lang="es-ES" sz="2400" dirty="0"/>
              <a:t>de tiempo dentro de un grupo de genes </a:t>
            </a:r>
            <a:r>
              <a:rPr lang="es-ES" sz="2400" dirty="0" smtClean="0"/>
              <a:t>(cambios </a:t>
            </a:r>
            <a:r>
              <a:rPr lang="es-ES" sz="2400" dirty="0"/>
              <a:t>en la </a:t>
            </a:r>
            <a:r>
              <a:rPr lang="es-ES" sz="2400" dirty="0" smtClean="0"/>
              <a:t>información genética </a:t>
            </a:r>
            <a:r>
              <a:rPr lang="es-ES" sz="2400" dirty="0"/>
              <a:t>de las </a:t>
            </a:r>
            <a:r>
              <a:rPr lang="es-ES" sz="2400" dirty="0" smtClean="0"/>
              <a:t>células </a:t>
            </a:r>
            <a:r>
              <a:rPr lang="es-ES" sz="2400" dirty="0"/>
              <a:t>que conforman a los organismos y </a:t>
            </a:r>
            <a:r>
              <a:rPr lang="es-ES" sz="2400" dirty="0" smtClean="0"/>
              <a:t>como </a:t>
            </a:r>
            <a:r>
              <a:rPr lang="es-ES" sz="2400" dirty="0"/>
              <a:t>estos cambios se van </a:t>
            </a:r>
            <a:r>
              <a:rPr lang="es-ES" sz="2400" dirty="0" smtClean="0"/>
              <a:t> seleccionando </a:t>
            </a:r>
            <a:r>
              <a:rPr lang="es-ES" sz="2400" dirty="0"/>
              <a:t>persistiendo y adaptando en la vida de los organismos individuales a lo largo de mucho tiempo). </a:t>
            </a:r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l"/>
            <a:endParaRPr lang="es-ES" sz="2400" dirty="0" smtClean="0"/>
          </a:p>
          <a:p>
            <a:pPr algn="l"/>
            <a:endParaRPr lang="es-ES" sz="3200" dirty="0" smtClean="0"/>
          </a:p>
          <a:p>
            <a:pPr algn="l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83847612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Todavía existen muchas ¿?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676400"/>
            <a:ext cx="7924800" cy="4495800"/>
          </a:xfrm>
          <a:prstGeom prst="rect">
            <a:avLst/>
          </a:prstGeom>
        </p:spPr>
        <p:txBody>
          <a:bodyPr vert="horz" tIns="91440" rIns="9144" bIns="91440" rtlCol="0" anchor="t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es-ES" sz="2400" i="1" dirty="0" smtClean="0"/>
          </a:p>
          <a:p>
            <a:pPr algn="just"/>
            <a:r>
              <a:rPr lang="es-ES" sz="2400" i="1" dirty="0" smtClean="0"/>
              <a:t>Los </a:t>
            </a:r>
            <a:r>
              <a:rPr lang="es-ES" sz="2400" i="1" dirty="0"/>
              <a:t>virus carecen de movimientos </a:t>
            </a:r>
            <a:r>
              <a:rPr lang="es-ES" sz="2400" i="1" dirty="0" smtClean="0"/>
              <a:t>autónomos, </a:t>
            </a:r>
            <a:r>
              <a:rPr lang="es-ES" sz="2400" i="1" dirty="0"/>
              <a:t>no comen, no realizan intercambios activos de </a:t>
            </a:r>
            <a:r>
              <a:rPr lang="es-ES" sz="2400" i="1" dirty="0" smtClean="0"/>
              <a:t>energía </a:t>
            </a:r>
            <a:r>
              <a:rPr lang="es-ES" sz="2400" i="1" dirty="0"/>
              <a:t>con el entorno ni realizan procesos </a:t>
            </a:r>
            <a:r>
              <a:rPr lang="es-ES" sz="2400" i="1" dirty="0" smtClean="0"/>
              <a:t>metabólicos; </a:t>
            </a:r>
            <a:r>
              <a:rPr lang="es-ES" sz="2400" i="1" dirty="0"/>
              <a:t>ellos solamente se reproducen y evolucionan bajo condiciones muy concretas, es decir cuando invaden una </a:t>
            </a:r>
            <a:r>
              <a:rPr lang="es-ES" sz="2400" i="1" dirty="0" smtClean="0"/>
              <a:t>célula. </a:t>
            </a:r>
            <a:endParaRPr lang="es-ES" sz="2400" i="1" dirty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l"/>
            <a:endParaRPr lang="es-ES" sz="2400" dirty="0" smtClean="0"/>
          </a:p>
          <a:p>
            <a:pPr algn="l"/>
            <a:endParaRPr lang="es-ES" sz="3200" dirty="0" smtClean="0"/>
          </a:p>
          <a:p>
            <a:pPr algn="l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237076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1"/>
          </p:nvPr>
        </p:nvSpPr>
        <p:spPr>
          <a:xfrm>
            <a:off x="304800" y="2286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Todavía existen muchas ¿?</a:t>
            </a:r>
            <a:endParaRPr lang="es-ES" sz="3200" dirty="0"/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57200" y="1676400"/>
            <a:ext cx="7924800" cy="4495800"/>
          </a:xfrm>
          <a:prstGeom prst="rect">
            <a:avLst/>
          </a:prstGeom>
        </p:spPr>
        <p:txBody>
          <a:bodyPr vert="horz" tIns="91440" rIns="9144" bIns="91440" rtlCol="0" anchor="t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0" lang="es-E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es-ES" sz="2400" i="1" dirty="0" smtClean="0"/>
          </a:p>
          <a:p>
            <a:pPr algn="just"/>
            <a:r>
              <a:rPr lang="es-ES" sz="2400" i="1" dirty="0"/>
              <a:t>Los virus poseen material </a:t>
            </a:r>
            <a:r>
              <a:rPr lang="es-ES" sz="2400" i="1" dirty="0" smtClean="0"/>
              <a:t>genético </a:t>
            </a:r>
            <a:r>
              <a:rPr lang="es-ES" sz="2400" i="1" dirty="0"/>
              <a:t>con toda la </a:t>
            </a:r>
            <a:r>
              <a:rPr lang="es-ES" sz="2400" i="1" dirty="0" smtClean="0"/>
              <a:t>información </a:t>
            </a:r>
            <a:r>
              <a:rPr lang="es-ES" sz="2400" i="1" dirty="0"/>
              <a:t>necesaria para producir copias de sí mismos en forma exacta, pero </a:t>
            </a:r>
            <a:r>
              <a:rPr lang="es-ES" sz="2400" i="1" dirty="0" smtClean="0"/>
              <a:t>sólo </a:t>
            </a:r>
            <a:r>
              <a:rPr lang="es-ES" sz="2400" i="1" dirty="0"/>
              <a:t>pueden hacerlo cuando entran en contacto con un citosol (parte de la </a:t>
            </a:r>
            <a:r>
              <a:rPr lang="es-ES" sz="2400" i="1" dirty="0" smtClean="0"/>
              <a:t>célula </a:t>
            </a:r>
            <a:r>
              <a:rPr lang="es-ES" sz="2400" i="1" dirty="0"/>
              <a:t>en la que se encuentran todos los ingredientes solubles del citoplasma). </a:t>
            </a:r>
          </a:p>
          <a:p>
            <a:pPr algn="just"/>
            <a:endParaRPr lang="es-ES" sz="2400" dirty="0"/>
          </a:p>
          <a:p>
            <a:pPr algn="just"/>
            <a:endParaRPr lang="es-ES" sz="2400" dirty="0"/>
          </a:p>
          <a:p>
            <a:pPr algn="just"/>
            <a:endParaRPr lang="es-ES" sz="2400" dirty="0" smtClean="0"/>
          </a:p>
          <a:p>
            <a:pPr algn="l"/>
            <a:endParaRPr lang="es-ES" sz="2400" dirty="0" smtClean="0"/>
          </a:p>
          <a:p>
            <a:pPr algn="l"/>
            <a:endParaRPr lang="es-ES" sz="3200" dirty="0" smtClean="0"/>
          </a:p>
          <a:p>
            <a:pPr algn="l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24972866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Álbum de fotografías moder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Álbum de fotografías moderno.potx</Template>
  <TotalTime>0</TotalTime>
  <Words>3398</Words>
  <Application>Microsoft Macintosh PowerPoint</Application>
  <PresentationFormat>Presentación en pantalla (4:3)</PresentationFormat>
  <Paragraphs>290</Paragraphs>
  <Slides>38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Álbum de fotografías moderno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2015-03-09T18:58:07Z</dcterms:modified>
</cp:coreProperties>
</file>